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2" r:id="rId3"/>
    <p:sldId id="277" r:id="rId4"/>
    <p:sldId id="270" r:id="rId5"/>
    <p:sldId id="276" r:id="rId6"/>
    <p:sldId id="273" r:id="rId7"/>
    <p:sldId id="279" r:id="rId8"/>
    <p:sldId id="274" r:id="rId9"/>
    <p:sldId id="275" r:id="rId10"/>
    <p:sldId id="271" r:id="rId11"/>
    <p:sldId id="278" r:id="rId12"/>
    <p:sldId id="280" r:id="rId13"/>
    <p:sldId id="281" r:id="rId14"/>
    <p:sldId id="282" r:id="rId15"/>
    <p:sldId id="283" r:id="rId16"/>
    <p:sldId id="268" r:id="rId17"/>
    <p:sldId id="26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070" autoAdjust="0"/>
  </p:normalViewPr>
  <p:slideViewPr>
    <p:cSldViewPr>
      <p:cViewPr>
        <p:scale>
          <a:sx n="100" d="100"/>
          <a:sy n="100" d="100"/>
        </p:scale>
        <p:origin x="-1860" y="-6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BDF5FE-530A-4729-8349-2B66844823B8}" type="datetimeFigureOut">
              <a:rPr lang="en-US" smtClean="0"/>
              <a:t>4/16/2014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248E21-7F46-4D61-AF64-C370498FBD23}" type="slidenum">
              <a:rPr lang="en-US" smtClean="0"/>
              <a:t>‹#›</a:t>
            </a:fld>
            <a:endParaRPr lang="en-US"/>
          </a:p>
        </p:txBody>
      </p:sp>
    </p:spTree>
    <p:extLst>
      <p:ext uri="{BB962C8B-B14F-4D97-AF65-F5344CB8AC3E}">
        <p14:creationId xmlns:p14="http://schemas.microsoft.com/office/powerpoint/2010/main" val="483641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accent4">
                    <a:lumMod val="50000"/>
                  </a:schemeClr>
                </a:solidFill>
                <a:latin typeface="Garamond" panose="02020404030301010803" pitchFamily="18" charset="0"/>
              </a:rPr>
              <a:t>The </a:t>
            </a:r>
            <a:r>
              <a:rPr lang="en-US" dirty="0">
                <a:solidFill>
                  <a:schemeClr val="accent4">
                    <a:lumMod val="50000"/>
                  </a:schemeClr>
                </a:solidFill>
                <a:latin typeface="Garamond" panose="02020404030301010803" pitchFamily="18" charset="0"/>
              </a:rPr>
              <a:t>NHD is a comprehensive set of digital spatial data representing the nation’s water features, including lakes, ponds, rivers, streams, springs, waterfalls, gauges, water quality stations, dams, wells, and much more.</a:t>
            </a:r>
          </a:p>
          <a:p>
            <a:endParaRPr lang="en-US" dirty="0">
              <a:solidFill>
                <a:schemeClr val="accent4">
                  <a:lumMod val="50000"/>
                </a:schemeClr>
              </a:solidFill>
              <a:latin typeface="Garamond" panose="02020404030301010803" pitchFamily="18" charset="0"/>
            </a:endParaRPr>
          </a:p>
          <a:p>
            <a:r>
              <a:rPr lang="en-US" dirty="0">
                <a:solidFill>
                  <a:schemeClr val="accent4">
                    <a:lumMod val="50000"/>
                  </a:schemeClr>
                </a:solidFill>
                <a:latin typeface="Garamond" panose="02020404030301010803" pitchFamily="18" charset="0"/>
              </a:rPr>
              <a:t>The figure on this slide shows the NHD with </a:t>
            </a:r>
            <a:r>
              <a:rPr lang="en-US" dirty="0" smtClean="0">
                <a:solidFill>
                  <a:schemeClr val="accent4">
                    <a:lumMod val="50000"/>
                  </a:schemeClr>
                </a:solidFill>
                <a:latin typeface="Garamond" panose="02020404030301010803" pitchFamily="18" charset="0"/>
              </a:rPr>
              <a:t>Billings </a:t>
            </a:r>
            <a:r>
              <a:rPr lang="en-US" dirty="0">
                <a:solidFill>
                  <a:schemeClr val="accent4">
                    <a:lumMod val="50000"/>
                  </a:schemeClr>
                </a:solidFill>
                <a:latin typeface="Garamond" panose="02020404030301010803" pitchFamily="18" charset="0"/>
              </a:rPr>
              <a:t>near the center.  We can </a:t>
            </a:r>
            <a:r>
              <a:rPr lang="en-US" dirty="0" smtClean="0">
                <a:solidFill>
                  <a:schemeClr val="accent4">
                    <a:lumMod val="50000"/>
                  </a:schemeClr>
                </a:solidFill>
                <a:latin typeface="Garamond" panose="02020404030301010803" pitchFamily="18" charset="0"/>
              </a:rPr>
              <a:t>see</a:t>
            </a:r>
            <a:r>
              <a:rPr lang="en-US" baseline="0" dirty="0" smtClean="0">
                <a:solidFill>
                  <a:schemeClr val="accent4">
                    <a:lumMod val="50000"/>
                  </a:schemeClr>
                </a:solidFill>
                <a:latin typeface="Garamond" panose="02020404030301010803" pitchFamily="18" charset="0"/>
              </a:rPr>
              <a:t> </a:t>
            </a:r>
            <a:r>
              <a:rPr lang="en-US" dirty="0" smtClean="0">
                <a:solidFill>
                  <a:schemeClr val="accent4">
                    <a:lumMod val="50000"/>
                  </a:schemeClr>
                </a:solidFill>
                <a:latin typeface="Garamond" panose="02020404030301010803" pitchFamily="18" charset="0"/>
              </a:rPr>
              <a:t>tributary </a:t>
            </a:r>
            <a:r>
              <a:rPr lang="en-US" dirty="0">
                <a:solidFill>
                  <a:schemeClr val="accent4">
                    <a:lumMod val="50000"/>
                  </a:schemeClr>
                </a:solidFill>
                <a:latin typeface="Garamond" panose="02020404030301010803" pitchFamily="18" charset="0"/>
              </a:rPr>
              <a:t>confluences with the </a:t>
            </a:r>
            <a:r>
              <a:rPr lang="en-US" dirty="0" smtClean="0">
                <a:solidFill>
                  <a:schemeClr val="accent4">
                    <a:lumMod val="50000"/>
                  </a:schemeClr>
                </a:solidFill>
                <a:latin typeface="Garamond" panose="02020404030301010803" pitchFamily="18" charset="0"/>
              </a:rPr>
              <a:t>Yellowstone</a:t>
            </a:r>
            <a:r>
              <a:rPr lang="en-US" baseline="0" dirty="0" smtClean="0">
                <a:solidFill>
                  <a:schemeClr val="accent4">
                    <a:lumMod val="50000"/>
                  </a:schemeClr>
                </a:solidFill>
                <a:latin typeface="Garamond" panose="02020404030301010803" pitchFamily="18" charset="0"/>
              </a:rPr>
              <a:t> River</a:t>
            </a:r>
            <a:r>
              <a:rPr lang="en-US" dirty="0" smtClean="0">
                <a:solidFill>
                  <a:schemeClr val="accent4">
                    <a:lumMod val="50000"/>
                  </a:schemeClr>
                </a:solidFill>
                <a:latin typeface="Garamond" panose="02020404030301010803" pitchFamily="18" charset="0"/>
              </a:rPr>
              <a:t>, </a:t>
            </a:r>
            <a:r>
              <a:rPr lang="en-US" dirty="0">
                <a:solidFill>
                  <a:schemeClr val="accent4">
                    <a:lumMod val="50000"/>
                  </a:schemeClr>
                </a:solidFill>
                <a:latin typeface="Garamond" panose="02020404030301010803" pitchFamily="18" charset="0"/>
              </a:rPr>
              <a:t>and also, dams, ditches, and gauges.  Additionally, the blue arrows (difficult to see) on the stream lines show direction of flow---the NHD organizes water features into a flow-directed network.  This allows the user to identify upstream and downstream spatial relationships between hydro features.  For example, a user could click on the confluence of </a:t>
            </a:r>
            <a:r>
              <a:rPr lang="en-US" dirty="0" err="1" smtClean="0">
                <a:solidFill>
                  <a:schemeClr val="accent4">
                    <a:lumMod val="50000"/>
                  </a:schemeClr>
                </a:solidFill>
                <a:latin typeface="Garamond" panose="02020404030301010803" pitchFamily="18" charset="0"/>
              </a:rPr>
              <a:t>Fivem</a:t>
            </a:r>
            <a:r>
              <a:rPr lang="en-US" baseline="0" dirty="0" err="1" smtClean="0">
                <a:solidFill>
                  <a:schemeClr val="accent4">
                    <a:lumMod val="50000"/>
                  </a:schemeClr>
                </a:solidFill>
                <a:latin typeface="Garamond" panose="02020404030301010803" pitchFamily="18" charset="0"/>
              </a:rPr>
              <a:t>iile</a:t>
            </a:r>
            <a:r>
              <a:rPr lang="en-US" baseline="0" dirty="0" smtClean="0">
                <a:solidFill>
                  <a:schemeClr val="accent4">
                    <a:lumMod val="50000"/>
                  </a:schemeClr>
                </a:solidFill>
                <a:latin typeface="Garamond" panose="02020404030301010803" pitchFamily="18" charset="0"/>
              </a:rPr>
              <a:t> </a:t>
            </a:r>
            <a:r>
              <a:rPr lang="en-US" dirty="0" smtClean="0">
                <a:solidFill>
                  <a:schemeClr val="accent4">
                    <a:lumMod val="50000"/>
                  </a:schemeClr>
                </a:solidFill>
                <a:latin typeface="Garamond" panose="02020404030301010803" pitchFamily="18" charset="0"/>
              </a:rPr>
              <a:t>Creek </a:t>
            </a:r>
            <a:r>
              <a:rPr lang="en-US" dirty="0">
                <a:solidFill>
                  <a:schemeClr val="accent4">
                    <a:lumMod val="50000"/>
                  </a:schemeClr>
                </a:solidFill>
                <a:latin typeface="Garamond" panose="02020404030301010803" pitchFamily="18" charset="0"/>
              </a:rPr>
              <a:t>with the </a:t>
            </a:r>
            <a:r>
              <a:rPr lang="en-US" dirty="0" smtClean="0">
                <a:solidFill>
                  <a:schemeClr val="accent4">
                    <a:lumMod val="50000"/>
                  </a:schemeClr>
                </a:solidFill>
                <a:latin typeface="Garamond" panose="02020404030301010803" pitchFamily="18" charset="0"/>
              </a:rPr>
              <a:t>Yellowstone </a:t>
            </a:r>
            <a:r>
              <a:rPr lang="en-US" dirty="0">
                <a:solidFill>
                  <a:schemeClr val="accent4">
                    <a:lumMod val="50000"/>
                  </a:schemeClr>
                </a:solidFill>
                <a:latin typeface="Garamond" panose="02020404030301010803" pitchFamily="18" charset="0"/>
              </a:rPr>
              <a:t>and discover all dams or gauges located upstream or downstream…or you could also trace between two points, such as all water quality stations between two confluences.</a:t>
            </a:r>
          </a:p>
          <a:p>
            <a:endParaRPr lang="en-US" dirty="0">
              <a:solidFill>
                <a:schemeClr val="accent4">
                  <a:lumMod val="50000"/>
                </a:schemeClr>
              </a:solidFill>
              <a:latin typeface="Garamond" panose="02020404030301010803" pitchFamily="18" charset="0"/>
            </a:endParaRPr>
          </a:p>
          <a:p>
            <a:r>
              <a:rPr lang="en-US" dirty="0">
                <a:solidFill>
                  <a:schemeClr val="accent4">
                    <a:lumMod val="50000"/>
                  </a:schemeClr>
                </a:solidFill>
                <a:latin typeface="Garamond" panose="02020404030301010803" pitchFamily="18" charset="0"/>
              </a:rPr>
              <a:t>In addition to the points, lines, and polygons (or geometry) the NHD also carries valuable attributes, such as intermittent or perennial, names, descriptions, lengths, etc.  The NHD is a comprehensive </a:t>
            </a:r>
            <a:r>
              <a:rPr lang="en-US" u="sng" dirty="0">
                <a:solidFill>
                  <a:schemeClr val="accent4">
                    <a:lumMod val="50000"/>
                  </a:schemeClr>
                </a:solidFill>
                <a:latin typeface="Garamond" panose="02020404030301010803" pitchFamily="18" charset="0"/>
              </a:rPr>
              <a:t>spatial database</a:t>
            </a:r>
            <a:r>
              <a:rPr lang="en-US" dirty="0">
                <a:solidFill>
                  <a:schemeClr val="accent4">
                    <a:lumMod val="50000"/>
                  </a:schemeClr>
                </a:solidFill>
                <a:latin typeface="Garamond" panose="02020404030301010803" pitchFamily="18" charset="0"/>
              </a:rPr>
              <a:t>. </a:t>
            </a:r>
          </a:p>
        </p:txBody>
      </p:sp>
      <p:sp>
        <p:nvSpPr>
          <p:cNvPr id="4" name="Slide Number Placeholder 3"/>
          <p:cNvSpPr>
            <a:spLocks noGrp="1"/>
          </p:cNvSpPr>
          <p:nvPr>
            <p:ph type="sldNum" sz="quarter" idx="10"/>
          </p:nvPr>
        </p:nvSpPr>
        <p:spPr/>
        <p:txBody>
          <a:bodyPr/>
          <a:lstStyle/>
          <a:p>
            <a:fld id="{157898CB-BF0D-44D5-9C25-C3ED8861555E}" type="slidenum">
              <a:rPr lang="en-US" smtClean="0"/>
              <a:t>2</a:t>
            </a:fld>
            <a:endParaRPr lang="en-US"/>
          </a:p>
        </p:txBody>
      </p:sp>
    </p:spTree>
    <p:extLst>
      <p:ext uri="{BB962C8B-B14F-4D97-AF65-F5344CB8AC3E}">
        <p14:creationId xmlns:p14="http://schemas.microsoft.com/office/powerpoint/2010/main" val="196749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accent4">
                    <a:lumMod val="50000"/>
                  </a:schemeClr>
                </a:solidFill>
                <a:latin typeface="Garamond" panose="02020404030301010803" pitchFamily="18" charset="0"/>
              </a:rPr>
              <a:t>The </a:t>
            </a:r>
            <a:r>
              <a:rPr lang="en-US" dirty="0">
                <a:solidFill>
                  <a:schemeClr val="accent4">
                    <a:lumMod val="50000"/>
                  </a:schemeClr>
                </a:solidFill>
                <a:latin typeface="Garamond" panose="02020404030301010803" pitchFamily="18" charset="0"/>
              </a:rPr>
              <a:t>NHD is a comprehensive </a:t>
            </a:r>
            <a:r>
              <a:rPr lang="en-US" u="sng" dirty="0">
                <a:solidFill>
                  <a:schemeClr val="accent4">
                    <a:lumMod val="50000"/>
                  </a:schemeClr>
                </a:solidFill>
                <a:latin typeface="Garamond" panose="02020404030301010803" pitchFamily="18" charset="0"/>
              </a:rPr>
              <a:t>spatial database</a:t>
            </a:r>
            <a:r>
              <a:rPr lang="en-US" dirty="0">
                <a:solidFill>
                  <a:schemeClr val="accent4">
                    <a:lumMod val="50000"/>
                  </a:schemeClr>
                </a:solidFill>
                <a:latin typeface="Garamond" panose="02020404030301010803" pitchFamily="18" charset="0"/>
              </a:rPr>
              <a:t>. </a:t>
            </a:r>
          </a:p>
        </p:txBody>
      </p:sp>
      <p:sp>
        <p:nvSpPr>
          <p:cNvPr id="4" name="Slide Number Placeholder 3"/>
          <p:cNvSpPr>
            <a:spLocks noGrp="1"/>
          </p:cNvSpPr>
          <p:nvPr>
            <p:ph type="sldNum" sz="quarter" idx="10"/>
          </p:nvPr>
        </p:nvSpPr>
        <p:spPr/>
        <p:txBody>
          <a:bodyPr/>
          <a:lstStyle/>
          <a:p>
            <a:fld id="{157898CB-BF0D-44D5-9C25-C3ED8861555E}" type="slidenum">
              <a:rPr lang="en-US" smtClean="0"/>
              <a:t>3</a:t>
            </a:fld>
            <a:endParaRPr lang="en-US"/>
          </a:p>
        </p:txBody>
      </p:sp>
    </p:spTree>
    <p:extLst>
      <p:ext uri="{BB962C8B-B14F-4D97-AF65-F5344CB8AC3E}">
        <p14:creationId xmlns:p14="http://schemas.microsoft.com/office/powerpoint/2010/main" val="196749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Logically,</a:t>
            </a:r>
            <a:r>
              <a:rPr lang="en-US" baseline="0" dirty="0" smtClean="0"/>
              <a:t> data are organized into hydrologic units, or HUCs; Water data are organized by watershed or basin—physical rather than political.</a:t>
            </a:r>
          </a:p>
          <a:p>
            <a:pPr algn="l"/>
            <a:r>
              <a:rPr lang="en-US" baseline="0" dirty="0" smtClean="0"/>
              <a:t>Concept of nested management units.</a:t>
            </a:r>
            <a:endParaRPr lang="en-US" dirty="0"/>
          </a:p>
        </p:txBody>
      </p:sp>
      <p:sp>
        <p:nvSpPr>
          <p:cNvPr id="4" name="Slide Number Placeholder 3"/>
          <p:cNvSpPr>
            <a:spLocks noGrp="1"/>
          </p:cNvSpPr>
          <p:nvPr>
            <p:ph type="sldNum" sz="quarter" idx="10"/>
          </p:nvPr>
        </p:nvSpPr>
        <p:spPr/>
        <p:txBody>
          <a:bodyPr/>
          <a:lstStyle/>
          <a:p>
            <a:fld id="{CC248E21-7F46-4D61-AF64-C370498FBD23}" type="slidenum">
              <a:rPr lang="en-US" smtClean="0"/>
              <a:t>4</a:t>
            </a:fld>
            <a:endParaRPr lang="en-US"/>
          </a:p>
        </p:txBody>
      </p:sp>
    </p:spTree>
    <p:extLst>
      <p:ext uri="{BB962C8B-B14F-4D97-AF65-F5344CB8AC3E}">
        <p14:creationId xmlns:p14="http://schemas.microsoft.com/office/powerpoint/2010/main" val="3951628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897301">
              <a:defRPr/>
            </a:pPr>
            <a:endParaRPr lang="en-US" dirty="0">
              <a:solidFill>
                <a:schemeClr val="accent4">
                  <a:lumMod val="50000"/>
                </a:schemeClr>
              </a:solidFill>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157898CB-BF0D-44D5-9C25-C3ED8861555E}" type="slidenum">
              <a:rPr lang="en-US" smtClean="0"/>
              <a:t>5</a:t>
            </a:fld>
            <a:endParaRPr lang="en-US"/>
          </a:p>
        </p:txBody>
      </p:sp>
    </p:spTree>
    <p:extLst>
      <p:ext uri="{BB962C8B-B14F-4D97-AF65-F5344CB8AC3E}">
        <p14:creationId xmlns:p14="http://schemas.microsoft.com/office/powerpoint/2010/main" val="196749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897301">
              <a:defRPr/>
            </a:pPr>
            <a:r>
              <a:rPr lang="en-US" dirty="0">
                <a:solidFill>
                  <a:schemeClr val="accent4">
                    <a:lumMod val="50000"/>
                  </a:schemeClr>
                </a:solidFill>
                <a:latin typeface="Garamond" panose="02020404030301010803" pitchFamily="18" charset="0"/>
              </a:rPr>
              <a:t>The NHD is so powerful as an information system because it provides a nationally consistent basis for assigning addresses to water-related data, known as events.  The NHD network is broken into segments or reaches, each assigned a unique id (</a:t>
            </a:r>
            <a:r>
              <a:rPr lang="en-US" dirty="0" err="1">
                <a:solidFill>
                  <a:schemeClr val="accent4">
                    <a:lumMod val="50000"/>
                  </a:schemeClr>
                </a:solidFill>
                <a:latin typeface="Garamond" panose="02020404030301010803" pitchFamily="18" charset="0"/>
              </a:rPr>
              <a:t>reachcode</a:t>
            </a:r>
            <a:r>
              <a:rPr lang="en-US" dirty="0">
                <a:solidFill>
                  <a:schemeClr val="accent4">
                    <a:lumMod val="50000"/>
                  </a:schemeClr>
                </a:solidFill>
                <a:latin typeface="Garamond" panose="02020404030301010803" pitchFamily="18" charset="0"/>
              </a:rPr>
              <a:t>).   A </a:t>
            </a:r>
            <a:r>
              <a:rPr lang="en-US" dirty="0" err="1">
                <a:solidFill>
                  <a:schemeClr val="accent4">
                    <a:lumMod val="50000"/>
                  </a:schemeClr>
                </a:solidFill>
                <a:latin typeface="Garamond" panose="02020404030301010803" pitchFamily="18" charset="0"/>
              </a:rPr>
              <a:t>reachcode</a:t>
            </a:r>
            <a:r>
              <a:rPr lang="en-US" dirty="0">
                <a:solidFill>
                  <a:schemeClr val="accent4">
                    <a:lumMod val="50000"/>
                  </a:schemeClr>
                </a:solidFill>
                <a:latin typeface="Garamond" panose="02020404030301010803" pitchFamily="18" charset="0"/>
              </a:rPr>
              <a:t> consists of the 8-digit </a:t>
            </a:r>
            <a:r>
              <a:rPr lang="en-US" dirty="0" err="1">
                <a:solidFill>
                  <a:schemeClr val="accent4">
                    <a:lumMod val="50000"/>
                  </a:schemeClr>
                </a:solidFill>
                <a:latin typeface="Garamond" panose="02020404030301010803" pitchFamily="18" charset="0"/>
              </a:rPr>
              <a:t>subbasin</a:t>
            </a:r>
            <a:r>
              <a:rPr lang="en-US" dirty="0">
                <a:solidFill>
                  <a:schemeClr val="accent4">
                    <a:lumMod val="50000"/>
                  </a:schemeClr>
                </a:solidFill>
                <a:latin typeface="Garamond" panose="02020404030301010803" pitchFamily="18" charset="0"/>
              </a:rPr>
              <a:t> number (hydrologic basin), then the last 6 digits define the reach.  Features, or events, are then located using measures along their respective reach.  For example, the gauge in this illustration is located at the 50% measure of reach code 17010204000506</a:t>
            </a:r>
          </a:p>
          <a:p>
            <a:pPr marL="0" lvl="1" defTabSz="897301">
              <a:defRPr/>
            </a:pPr>
            <a:endParaRPr lang="en-US" dirty="0">
              <a:solidFill>
                <a:schemeClr val="accent4">
                  <a:lumMod val="50000"/>
                </a:schemeClr>
              </a:solidFill>
              <a:latin typeface="Garamond" panose="02020404030301010803" pitchFamily="18" charset="0"/>
            </a:endParaRPr>
          </a:p>
          <a:p>
            <a:pPr marL="0" lvl="1" defTabSz="897301">
              <a:defRPr/>
            </a:pPr>
            <a:r>
              <a:rPr lang="en-US" dirty="0">
                <a:solidFill>
                  <a:schemeClr val="accent4">
                    <a:lumMod val="50000"/>
                  </a:schemeClr>
                </a:solidFill>
                <a:latin typeface="Garamond" panose="02020404030301010803" pitchFamily="18" charset="0"/>
              </a:rPr>
              <a:t>The intricate details of how this works isn’t important to most users…just know that the NHD provides and addressing system, much like addresses on a street.</a:t>
            </a:r>
          </a:p>
          <a:p>
            <a:pPr marL="0" lvl="1" defTabSz="897301">
              <a:defRPr/>
            </a:pPr>
            <a:endParaRPr lang="en-US" dirty="0">
              <a:solidFill>
                <a:schemeClr val="accent4">
                  <a:lumMod val="50000"/>
                </a:schemeClr>
              </a:solidFill>
              <a:latin typeface="Garamond" panose="02020404030301010803" pitchFamily="18" charset="0"/>
            </a:endParaRPr>
          </a:p>
          <a:p>
            <a:pPr marL="0" lvl="1" defTabSz="897301">
              <a:defRPr/>
            </a:pPr>
            <a:r>
              <a:rPr lang="en-US" dirty="0">
                <a:solidFill>
                  <a:schemeClr val="accent4">
                    <a:lumMod val="50000"/>
                  </a:schemeClr>
                </a:solidFill>
                <a:latin typeface="Garamond" panose="02020404030301010803" pitchFamily="18" charset="0"/>
              </a:rPr>
              <a:t>A nationally consistent framework  allows water-related information from one organization to be shared with others and more easily integrated into many different use cases and applications.  Recalling the first slide, this is exactly what Montana’s WIS is all about:  improving discovery and increasing sharing of water-related data</a:t>
            </a:r>
          </a:p>
        </p:txBody>
      </p:sp>
      <p:sp>
        <p:nvSpPr>
          <p:cNvPr id="4" name="Slide Number Placeholder 3"/>
          <p:cNvSpPr>
            <a:spLocks noGrp="1"/>
          </p:cNvSpPr>
          <p:nvPr>
            <p:ph type="sldNum" sz="quarter" idx="10"/>
          </p:nvPr>
        </p:nvSpPr>
        <p:spPr/>
        <p:txBody>
          <a:bodyPr/>
          <a:lstStyle/>
          <a:p>
            <a:fld id="{157898CB-BF0D-44D5-9C25-C3ED8861555E}" type="slidenum">
              <a:rPr lang="en-US" smtClean="0"/>
              <a:t>6</a:t>
            </a:fld>
            <a:endParaRPr lang="en-US"/>
          </a:p>
        </p:txBody>
      </p:sp>
    </p:spTree>
    <p:extLst>
      <p:ext uri="{BB962C8B-B14F-4D97-AF65-F5344CB8AC3E}">
        <p14:creationId xmlns:p14="http://schemas.microsoft.com/office/powerpoint/2010/main" val="196749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897301">
              <a:defRPr/>
            </a:pPr>
            <a:endParaRPr lang="en-US" dirty="0">
              <a:solidFill>
                <a:schemeClr val="accent4">
                  <a:lumMod val="50000"/>
                </a:schemeClr>
              </a:solidFill>
              <a:latin typeface="Garamond" panose="02020404030301010803" pitchFamily="18" charset="0"/>
            </a:endParaRPr>
          </a:p>
          <a:p>
            <a:pPr marL="0" lvl="1" defTabSz="897301">
              <a:defRPr/>
            </a:pPr>
            <a:r>
              <a:rPr lang="en-US" dirty="0">
                <a:solidFill>
                  <a:schemeClr val="accent4">
                    <a:lumMod val="50000"/>
                  </a:schemeClr>
                </a:solidFill>
                <a:latin typeface="Garamond" panose="02020404030301010803" pitchFamily="18" charset="0"/>
              </a:rPr>
              <a:t>A nationally consistent framework  allows water-related information from one organization to be shared with others and more easily integrated into many different use cases and </a:t>
            </a:r>
            <a:r>
              <a:rPr lang="en-US" dirty="0" smtClean="0">
                <a:solidFill>
                  <a:schemeClr val="accent4">
                    <a:lumMod val="50000"/>
                  </a:schemeClr>
                </a:solidFill>
                <a:latin typeface="Garamond" panose="02020404030301010803" pitchFamily="18" charset="0"/>
              </a:rPr>
              <a:t>applications:  </a:t>
            </a:r>
            <a:r>
              <a:rPr lang="en-US" dirty="0">
                <a:solidFill>
                  <a:schemeClr val="accent4">
                    <a:lumMod val="50000"/>
                  </a:schemeClr>
                </a:solidFill>
                <a:latin typeface="Garamond" panose="02020404030301010803" pitchFamily="18" charset="0"/>
              </a:rPr>
              <a:t>improving discovery and increasing sharing of water-related </a:t>
            </a:r>
            <a:r>
              <a:rPr lang="en-US" dirty="0" smtClean="0">
                <a:solidFill>
                  <a:schemeClr val="accent4">
                    <a:lumMod val="50000"/>
                  </a:schemeClr>
                </a:solidFill>
                <a:latin typeface="Garamond" panose="02020404030301010803" pitchFamily="18" charset="0"/>
              </a:rPr>
              <a:t>data…which is exactly</a:t>
            </a:r>
            <a:r>
              <a:rPr lang="en-US" baseline="0" dirty="0" smtClean="0">
                <a:solidFill>
                  <a:schemeClr val="accent4">
                    <a:lumMod val="50000"/>
                  </a:schemeClr>
                </a:solidFill>
                <a:latin typeface="Garamond" panose="02020404030301010803" pitchFamily="18" charset="0"/>
              </a:rPr>
              <a:t> what the State Water Information System is all about.</a:t>
            </a:r>
            <a:endParaRPr lang="en-US" dirty="0">
              <a:solidFill>
                <a:schemeClr val="accent4">
                  <a:lumMod val="50000"/>
                </a:schemeClr>
              </a:solidFill>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157898CB-BF0D-44D5-9C25-C3ED8861555E}" type="slidenum">
              <a:rPr lang="en-US" smtClean="0"/>
              <a:t>7</a:t>
            </a:fld>
            <a:endParaRPr lang="en-US"/>
          </a:p>
        </p:txBody>
      </p:sp>
    </p:spTree>
    <p:extLst>
      <p:ext uri="{BB962C8B-B14F-4D97-AF65-F5344CB8AC3E}">
        <p14:creationId xmlns:p14="http://schemas.microsoft.com/office/powerpoint/2010/main" val="196749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already 1000s of features “addressed” to the National Hydrography Dataset. This map shows major hydrologic basins (the Yellowstone, Lower Missouri, upper Missouri, Clark Fork, then each one of the black dots represents a water-related feature tied to the NHD.  So, the NHD isn’t just rivers and lakes…it’s also dams, ditches, gauges, springs, waterfalls, wells, pipelines, hazards zones, etc.  Most of these data are federal, such as dams or USGS gages---What we are aiming to do with the WIS is bring in more State and local-level data.</a:t>
            </a:r>
          </a:p>
        </p:txBody>
      </p:sp>
      <p:sp>
        <p:nvSpPr>
          <p:cNvPr id="4" name="Slide Number Placeholder 3"/>
          <p:cNvSpPr>
            <a:spLocks noGrp="1"/>
          </p:cNvSpPr>
          <p:nvPr>
            <p:ph type="sldNum" sz="quarter" idx="10"/>
          </p:nvPr>
        </p:nvSpPr>
        <p:spPr/>
        <p:txBody>
          <a:bodyPr/>
          <a:lstStyle/>
          <a:p>
            <a:fld id="{157898CB-BF0D-44D5-9C25-C3ED8861555E}" type="slidenum">
              <a:rPr lang="en-US" smtClean="0"/>
              <a:t>8</a:t>
            </a:fld>
            <a:endParaRPr lang="en-US"/>
          </a:p>
        </p:txBody>
      </p:sp>
    </p:spTree>
    <p:extLst>
      <p:ext uri="{BB962C8B-B14F-4D97-AF65-F5344CB8AC3E}">
        <p14:creationId xmlns:p14="http://schemas.microsoft.com/office/powerpoint/2010/main" val="390116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248E21-7F46-4D61-AF64-C370498FBD23}" type="slidenum">
              <a:rPr lang="en-US" smtClean="0"/>
              <a:t>15</a:t>
            </a:fld>
            <a:endParaRPr lang="en-US"/>
          </a:p>
        </p:txBody>
      </p:sp>
    </p:spTree>
    <p:extLst>
      <p:ext uri="{BB962C8B-B14F-4D97-AF65-F5344CB8AC3E}">
        <p14:creationId xmlns:p14="http://schemas.microsoft.com/office/powerpoint/2010/main" val="185350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AC10E2-D8CB-4F92-82EB-35082069F643}"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AE706-9479-4A22-B589-FB3815EA6236}" type="slidenum">
              <a:rPr lang="en-US" smtClean="0"/>
              <a:t>‹#›</a:t>
            </a:fld>
            <a:endParaRPr lang="en-US"/>
          </a:p>
        </p:txBody>
      </p:sp>
    </p:spTree>
    <p:extLst>
      <p:ext uri="{BB962C8B-B14F-4D97-AF65-F5344CB8AC3E}">
        <p14:creationId xmlns:p14="http://schemas.microsoft.com/office/powerpoint/2010/main" val="4163713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AC10E2-D8CB-4F92-82EB-35082069F643}"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AE706-9479-4A22-B589-FB3815EA6236}" type="slidenum">
              <a:rPr lang="en-US" smtClean="0"/>
              <a:t>‹#›</a:t>
            </a:fld>
            <a:endParaRPr lang="en-US"/>
          </a:p>
        </p:txBody>
      </p:sp>
    </p:spTree>
    <p:extLst>
      <p:ext uri="{BB962C8B-B14F-4D97-AF65-F5344CB8AC3E}">
        <p14:creationId xmlns:p14="http://schemas.microsoft.com/office/powerpoint/2010/main" val="3477006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AC10E2-D8CB-4F92-82EB-35082069F643}"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AE706-9479-4A22-B589-FB3815EA6236}" type="slidenum">
              <a:rPr lang="en-US" smtClean="0"/>
              <a:t>‹#›</a:t>
            </a:fld>
            <a:endParaRPr lang="en-US"/>
          </a:p>
        </p:txBody>
      </p:sp>
    </p:spTree>
    <p:extLst>
      <p:ext uri="{BB962C8B-B14F-4D97-AF65-F5344CB8AC3E}">
        <p14:creationId xmlns:p14="http://schemas.microsoft.com/office/powerpoint/2010/main" val="960681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AC10E2-D8CB-4F92-82EB-35082069F643}"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AE706-9479-4A22-B589-FB3815EA6236}" type="slidenum">
              <a:rPr lang="en-US" smtClean="0"/>
              <a:t>‹#›</a:t>
            </a:fld>
            <a:endParaRPr lang="en-US"/>
          </a:p>
        </p:txBody>
      </p:sp>
    </p:spTree>
    <p:extLst>
      <p:ext uri="{BB962C8B-B14F-4D97-AF65-F5344CB8AC3E}">
        <p14:creationId xmlns:p14="http://schemas.microsoft.com/office/powerpoint/2010/main" val="1322047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AC10E2-D8CB-4F92-82EB-35082069F643}"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AE706-9479-4A22-B589-FB3815EA6236}" type="slidenum">
              <a:rPr lang="en-US" smtClean="0"/>
              <a:t>‹#›</a:t>
            </a:fld>
            <a:endParaRPr lang="en-US"/>
          </a:p>
        </p:txBody>
      </p:sp>
    </p:spTree>
    <p:extLst>
      <p:ext uri="{BB962C8B-B14F-4D97-AF65-F5344CB8AC3E}">
        <p14:creationId xmlns:p14="http://schemas.microsoft.com/office/powerpoint/2010/main" val="2603135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AC10E2-D8CB-4F92-82EB-35082069F643}" type="datetimeFigureOut">
              <a:rPr lang="en-US" smtClean="0"/>
              <a:t>4/16/2014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AE706-9479-4A22-B589-FB3815EA6236}" type="slidenum">
              <a:rPr lang="en-US" smtClean="0"/>
              <a:t>‹#›</a:t>
            </a:fld>
            <a:endParaRPr lang="en-US"/>
          </a:p>
        </p:txBody>
      </p:sp>
    </p:spTree>
    <p:extLst>
      <p:ext uri="{BB962C8B-B14F-4D97-AF65-F5344CB8AC3E}">
        <p14:creationId xmlns:p14="http://schemas.microsoft.com/office/powerpoint/2010/main" val="1552458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AC10E2-D8CB-4F92-82EB-35082069F643}" type="datetimeFigureOut">
              <a:rPr lang="en-US" smtClean="0"/>
              <a:t>4/16/2014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AAE706-9479-4A22-B589-FB3815EA6236}" type="slidenum">
              <a:rPr lang="en-US" smtClean="0"/>
              <a:t>‹#›</a:t>
            </a:fld>
            <a:endParaRPr lang="en-US"/>
          </a:p>
        </p:txBody>
      </p:sp>
    </p:spTree>
    <p:extLst>
      <p:ext uri="{BB962C8B-B14F-4D97-AF65-F5344CB8AC3E}">
        <p14:creationId xmlns:p14="http://schemas.microsoft.com/office/powerpoint/2010/main" val="3651510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AC10E2-D8CB-4F92-82EB-35082069F643}" type="datetimeFigureOut">
              <a:rPr lang="en-US" smtClean="0"/>
              <a:t>4/16/2014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AAE706-9479-4A22-B589-FB3815EA6236}" type="slidenum">
              <a:rPr lang="en-US" smtClean="0"/>
              <a:t>‹#›</a:t>
            </a:fld>
            <a:endParaRPr lang="en-US"/>
          </a:p>
        </p:txBody>
      </p:sp>
    </p:spTree>
    <p:extLst>
      <p:ext uri="{BB962C8B-B14F-4D97-AF65-F5344CB8AC3E}">
        <p14:creationId xmlns:p14="http://schemas.microsoft.com/office/powerpoint/2010/main" val="2624673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AC10E2-D8CB-4F92-82EB-35082069F643}" type="datetimeFigureOut">
              <a:rPr lang="en-US" smtClean="0"/>
              <a:t>4/16/2014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AAE706-9479-4A22-B589-FB3815EA6236}" type="slidenum">
              <a:rPr lang="en-US" smtClean="0"/>
              <a:t>‹#›</a:t>
            </a:fld>
            <a:endParaRPr lang="en-US"/>
          </a:p>
        </p:txBody>
      </p:sp>
    </p:spTree>
    <p:extLst>
      <p:ext uri="{BB962C8B-B14F-4D97-AF65-F5344CB8AC3E}">
        <p14:creationId xmlns:p14="http://schemas.microsoft.com/office/powerpoint/2010/main" val="2231343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AC10E2-D8CB-4F92-82EB-35082069F643}" type="datetimeFigureOut">
              <a:rPr lang="en-US" smtClean="0"/>
              <a:t>4/16/2014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AE706-9479-4A22-B589-FB3815EA6236}" type="slidenum">
              <a:rPr lang="en-US" smtClean="0"/>
              <a:t>‹#›</a:t>
            </a:fld>
            <a:endParaRPr lang="en-US"/>
          </a:p>
        </p:txBody>
      </p:sp>
    </p:spTree>
    <p:extLst>
      <p:ext uri="{BB962C8B-B14F-4D97-AF65-F5344CB8AC3E}">
        <p14:creationId xmlns:p14="http://schemas.microsoft.com/office/powerpoint/2010/main" val="1692577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AC10E2-D8CB-4F92-82EB-35082069F643}" type="datetimeFigureOut">
              <a:rPr lang="en-US" smtClean="0"/>
              <a:t>4/16/2014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AE706-9479-4A22-B589-FB3815EA6236}" type="slidenum">
              <a:rPr lang="en-US" smtClean="0"/>
              <a:t>‹#›</a:t>
            </a:fld>
            <a:endParaRPr lang="en-US"/>
          </a:p>
        </p:txBody>
      </p:sp>
    </p:spTree>
    <p:extLst>
      <p:ext uri="{BB962C8B-B14F-4D97-AF65-F5344CB8AC3E}">
        <p14:creationId xmlns:p14="http://schemas.microsoft.com/office/powerpoint/2010/main" val="2191721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AC10E2-D8CB-4F92-82EB-35082069F643}" type="datetimeFigureOut">
              <a:rPr lang="en-US" smtClean="0"/>
              <a:t>4/16/2014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AAE706-9479-4A22-B589-FB3815EA6236}" type="slidenum">
              <a:rPr lang="en-US" smtClean="0"/>
              <a:t>‹#›</a:t>
            </a:fld>
            <a:endParaRPr lang="en-US"/>
          </a:p>
        </p:txBody>
      </p:sp>
    </p:spTree>
    <p:extLst>
      <p:ext uri="{BB962C8B-B14F-4D97-AF65-F5344CB8AC3E}">
        <p14:creationId xmlns:p14="http://schemas.microsoft.com/office/powerpoint/2010/main" val="3065071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447800"/>
            <a:ext cx="6465849" cy="1470025"/>
          </a:xfrm>
        </p:spPr>
        <p:txBody>
          <a:bodyPr>
            <a:normAutofit fontScale="90000"/>
          </a:bodyPr>
          <a:lstStyle/>
          <a:p>
            <a:r>
              <a:rPr lang="en-US" dirty="0" smtClean="0">
                <a:solidFill>
                  <a:srgbClr val="FFFF00"/>
                </a:solidFill>
              </a:rPr>
              <a:t>Introduction to the National Hydrography Dataset</a:t>
            </a:r>
            <a:endParaRPr lang="en-US" dirty="0">
              <a:solidFill>
                <a:srgbClr val="FFFF00"/>
              </a:solidFill>
            </a:endParaRPr>
          </a:p>
        </p:txBody>
      </p:sp>
      <p:sp>
        <p:nvSpPr>
          <p:cNvPr id="3" name="Subtitle 2"/>
          <p:cNvSpPr>
            <a:spLocks noGrp="1"/>
          </p:cNvSpPr>
          <p:nvPr>
            <p:ph type="subTitle" idx="1"/>
          </p:nvPr>
        </p:nvSpPr>
        <p:spPr>
          <a:xfrm>
            <a:off x="1371600" y="3733800"/>
            <a:ext cx="6400800" cy="1752600"/>
          </a:xfrm>
        </p:spPr>
        <p:txBody>
          <a:bodyPr/>
          <a:lstStyle/>
          <a:p>
            <a:r>
              <a:rPr lang="en-US" dirty="0" err="1" smtClean="0">
                <a:solidFill>
                  <a:schemeClr val="bg1"/>
                </a:solidFill>
              </a:rPr>
              <a:t>InterMountain</a:t>
            </a:r>
            <a:r>
              <a:rPr lang="en-US" dirty="0" smtClean="0">
                <a:solidFill>
                  <a:schemeClr val="bg1"/>
                </a:solidFill>
              </a:rPr>
              <a:t> GIS 2014</a:t>
            </a:r>
          </a:p>
          <a:p>
            <a:r>
              <a:rPr lang="en-US" dirty="0" smtClean="0">
                <a:solidFill>
                  <a:schemeClr val="bg1"/>
                </a:solidFill>
              </a:rPr>
              <a:t>NHD Workshop</a:t>
            </a:r>
          </a:p>
          <a:p>
            <a:r>
              <a:rPr lang="en-US" dirty="0" smtClean="0">
                <a:solidFill>
                  <a:schemeClr val="bg1"/>
                </a:solidFill>
              </a:rPr>
              <a:t>April 7, 2014</a:t>
            </a:r>
            <a:endParaRPr lang="en-US" dirty="0">
              <a:solidFill>
                <a:schemeClr val="bg1"/>
              </a:solidFill>
            </a:endParaRPr>
          </a:p>
        </p:txBody>
      </p:sp>
      <p:sp>
        <p:nvSpPr>
          <p:cNvPr id="4" name="TextBox 3"/>
          <p:cNvSpPr txBox="1"/>
          <p:nvPr/>
        </p:nvSpPr>
        <p:spPr>
          <a:xfrm>
            <a:off x="304799" y="6221044"/>
            <a:ext cx="8610599" cy="461665"/>
          </a:xfrm>
          <a:prstGeom prst="rect">
            <a:avLst/>
          </a:prstGeom>
          <a:noFill/>
        </p:spPr>
        <p:txBody>
          <a:bodyPr wrap="square" rtlCol="0">
            <a:spAutoFit/>
          </a:bodyPr>
          <a:lstStyle/>
          <a:p>
            <a:r>
              <a:rPr lang="en-US" sz="1200" i="1" dirty="0" smtClean="0">
                <a:solidFill>
                  <a:schemeClr val="bg1"/>
                </a:solidFill>
              </a:rPr>
              <a:t>Many slides and figures in this presentation were adapted from the USGS presentation, “Overview of the National Hydrography Dataset” by Jeff </a:t>
            </a:r>
            <a:r>
              <a:rPr lang="en-US" sz="1200" i="1" dirty="0" err="1" smtClean="0">
                <a:solidFill>
                  <a:schemeClr val="bg1"/>
                </a:solidFill>
              </a:rPr>
              <a:t>Simley</a:t>
            </a:r>
            <a:r>
              <a:rPr lang="en-US" sz="1200" i="1" dirty="0" smtClean="0">
                <a:solidFill>
                  <a:schemeClr val="bg1"/>
                </a:solidFill>
              </a:rPr>
              <a:t>.  The USGS and Montana State Library are partners in maintaining the Hydrography </a:t>
            </a:r>
            <a:r>
              <a:rPr lang="en-US" sz="1200" i="1" dirty="0">
                <a:solidFill>
                  <a:schemeClr val="bg1"/>
                </a:solidFill>
              </a:rPr>
              <a:t>D</a:t>
            </a:r>
            <a:r>
              <a:rPr lang="en-US" sz="1200" i="1" dirty="0" smtClean="0">
                <a:solidFill>
                  <a:schemeClr val="bg1"/>
                </a:solidFill>
              </a:rPr>
              <a:t>ataset in Montana.</a:t>
            </a:r>
            <a:endParaRPr lang="en-US" sz="1200" i="1" dirty="0">
              <a:solidFill>
                <a:schemeClr val="bg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2004610" cy="889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0144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762000"/>
            <a:ext cx="6465849" cy="762000"/>
          </a:xfrm>
        </p:spPr>
        <p:txBody>
          <a:bodyPr>
            <a:normAutofit fontScale="90000"/>
          </a:bodyPr>
          <a:lstStyle/>
          <a:p>
            <a:r>
              <a:rPr lang="en-US" dirty="0" err="1" smtClean="0">
                <a:solidFill>
                  <a:srgbClr val="FFFF00"/>
                </a:solidFill>
              </a:rPr>
              <a:t>NHDFlowline</a:t>
            </a:r>
            <a:r>
              <a:rPr lang="en-US" dirty="0">
                <a:solidFill>
                  <a:srgbClr val="FFFF00"/>
                </a:solidFill>
              </a:rPr>
              <a:t/>
            </a:r>
            <a:br>
              <a:rPr lang="en-US" dirty="0">
                <a:solidFill>
                  <a:srgbClr val="FFFF00"/>
                </a:solidFill>
              </a:rPr>
            </a:br>
            <a:r>
              <a:rPr lang="en-US" dirty="0" smtClean="0">
                <a:solidFill>
                  <a:srgbClr val="FFFF00"/>
                </a:solidFill>
              </a:rPr>
              <a:t/>
            </a:r>
            <a:br>
              <a:rPr lang="en-US" dirty="0" smtClean="0">
                <a:solidFill>
                  <a:srgbClr val="FFFF00"/>
                </a:solidFill>
              </a:rPr>
            </a:br>
            <a:endParaRPr lang="en-US" dirty="0">
              <a:solidFill>
                <a:srgbClr val="FFFF00"/>
              </a:solidFill>
            </a:endParaRPr>
          </a:p>
        </p:txBody>
      </p:sp>
      <p:sp>
        <p:nvSpPr>
          <p:cNvPr id="3" name="Subtitle 2"/>
          <p:cNvSpPr>
            <a:spLocks noGrp="1"/>
          </p:cNvSpPr>
          <p:nvPr>
            <p:ph type="subTitle" idx="1"/>
          </p:nvPr>
        </p:nvSpPr>
        <p:spPr>
          <a:xfrm>
            <a:off x="304800" y="1295400"/>
            <a:ext cx="6400800" cy="4648200"/>
          </a:xfrm>
        </p:spPr>
        <p:txBody>
          <a:bodyPr>
            <a:normAutofit fontScale="85000" lnSpcReduction="20000"/>
          </a:bodyPr>
          <a:lstStyle/>
          <a:p>
            <a:pPr algn="l"/>
            <a:r>
              <a:rPr lang="en-US" dirty="0" smtClean="0">
                <a:solidFill>
                  <a:schemeClr val="bg1"/>
                </a:solidFill>
              </a:rPr>
              <a:t>Lines </a:t>
            </a:r>
            <a:r>
              <a:rPr lang="en-US" dirty="0">
                <a:solidFill>
                  <a:schemeClr val="bg1"/>
                </a:solidFill>
              </a:rPr>
              <a:t>for features that have </a:t>
            </a:r>
            <a:r>
              <a:rPr lang="en-US" dirty="0" smtClean="0">
                <a:solidFill>
                  <a:schemeClr val="bg1"/>
                </a:solidFill>
              </a:rPr>
              <a:t>flow</a:t>
            </a:r>
          </a:p>
          <a:p>
            <a:pPr algn="l"/>
            <a:endParaRPr lang="en-US" dirty="0" smtClean="0">
              <a:solidFill>
                <a:schemeClr val="bg1"/>
              </a:solidFill>
            </a:endParaRPr>
          </a:p>
          <a:p>
            <a:pPr marL="457200" indent="-457200" algn="l">
              <a:buFont typeface="Arial" panose="020B0604020202020204" pitchFamily="34" charset="0"/>
              <a:buChar char="•"/>
            </a:pPr>
            <a:r>
              <a:rPr lang="en-US" dirty="0" smtClean="0">
                <a:solidFill>
                  <a:schemeClr val="bg1"/>
                </a:solidFill>
              </a:rPr>
              <a:t>Streams and Rivers</a:t>
            </a:r>
          </a:p>
          <a:p>
            <a:pPr marL="457200" indent="-457200" algn="l">
              <a:buFont typeface="Arial" panose="020B0604020202020204" pitchFamily="34" charset="0"/>
              <a:buChar char="•"/>
            </a:pPr>
            <a:endParaRPr lang="en-US" dirty="0" smtClean="0">
              <a:solidFill>
                <a:schemeClr val="bg1"/>
              </a:solidFill>
            </a:endParaRPr>
          </a:p>
          <a:p>
            <a:pPr marL="457200" indent="-457200" algn="l">
              <a:buFont typeface="Arial" panose="020B0604020202020204" pitchFamily="34" charset="0"/>
              <a:buChar char="•"/>
            </a:pPr>
            <a:r>
              <a:rPr lang="en-US" dirty="0" smtClean="0">
                <a:solidFill>
                  <a:schemeClr val="bg1"/>
                </a:solidFill>
              </a:rPr>
              <a:t>Canals and Ditches</a:t>
            </a:r>
          </a:p>
          <a:p>
            <a:pPr marL="457200" indent="-457200" algn="l">
              <a:buFont typeface="Arial" panose="020B0604020202020204" pitchFamily="34" charset="0"/>
              <a:buChar char="•"/>
            </a:pPr>
            <a:endParaRPr lang="en-US" dirty="0" smtClean="0">
              <a:solidFill>
                <a:schemeClr val="bg1"/>
              </a:solidFill>
            </a:endParaRPr>
          </a:p>
          <a:p>
            <a:pPr marL="457200" indent="-457200" algn="l">
              <a:buFont typeface="Arial" panose="020B0604020202020204" pitchFamily="34" charset="0"/>
              <a:buChar char="•"/>
            </a:pPr>
            <a:r>
              <a:rPr lang="en-US" dirty="0" smtClean="0">
                <a:solidFill>
                  <a:schemeClr val="bg1"/>
                </a:solidFill>
              </a:rPr>
              <a:t>Pipeline</a:t>
            </a:r>
          </a:p>
          <a:p>
            <a:pPr marL="457200" indent="-457200" algn="l">
              <a:buFont typeface="Arial" panose="020B0604020202020204" pitchFamily="34" charset="0"/>
              <a:buChar char="•"/>
            </a:pPr>
            <a:endParaRPr lang="en-US" dirty="0" smtClean="0">
              <a:solidFill>
                <a:schemeClr val="bg1"/>
              </a:solidFill>
            </a:endParaRPr>
          </a:p>
          <a:p>
            <a:pPr marL="457200" indent="-457200" algn="l">
              <a:buFont typeface="Arial" panose="020B0604020202020204" pitchFamily="34" charset="0"/>
              <a:buChar char="•"/>
            </a:pPr>
            <a:r>
              <a:rPr lang="en-US" dirty="0" smtClean="0">
                <a:solidFill>
                  <a:schemeClr val="bg1"/>
                </a:solidFill>
              </a:rPr>
              <a:t>Artificial Path</a:t>
            </a:r>
          </a:p>
          <a:p>
            <a:pPr marL="457200" indent="-457200" algn="l">
              <a:buFont typeface="Arial" panose="020B0604020202020204" pitchFamily="34" charset="0"/>
              <a:buChar char="•"/>
            </a:pPr>
            <a:endParaRPr lang="en-US" dirty="0" smtClean="0">
              <a:solidFill>
                <a:schemeClr val="bg1"/>
              </a:solidFill>
            </a:endParaRPr>
          </a:p>
          <a:p>
            <a:pPr marL="457200" indent="-457200" algn="l">
              <a:buFont typeface="Arial" panose="020B0604020202020204" pitchFamily="34" charset="0"/>
              <a:buChar char="•"/>
            </a:pPr>
            <a:r>
              <a:rPr lang="en-US" dirty="0" smtClean="0">
                <a:solidFill>
                  <a:schemeClr val="bg1"/>
                </a:solidFill>
              </a:rPr>
              <a:t>Connector</a:t>
            </a:r>
            <a:endParaRPr lang="en-US" dirty="0">
              <a:solidFill>
                <a:schemeClr val="bg1"/>
              </a:solidFill>
            </a:endParaRPr>
          </a:p>
        </p:txBody>
      </p:sp>
      <p:sp>
        <p:nvSpPr>
          <p:cNvPr id="4" name="Subtitle 2"/>
          <p:cNvSpPr txBox="1">
            <a:spLocks/>
          </p:cNvSpPr>
          <p:nvPr/>
        </p:nvSpPr>
        <p:spPr>
          <a:xfrm>
            <a:off x="533400" y="5981700"/>
            <a:ext cx="83820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800" dirty="0" smtClean="0">
                <a:solidFill>
                  <a:srgbClr val="FFFF00"/>
                </a:solidFill>
              </a:rPr>
              <a:t>Streams are the fundamental core of the NHD</a:t>
            </a:r>
            <a:endParaRPr lang="en-US" sz="2800" dirty="0">
              <a:solidFill>
                <a:srgbClr val="FFFF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0"/>
            <a:ext cx="1981200" cy="1411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0299" y="2209800"/>
            <a:ext cx="5377501"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07346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762000"/>
            <a:ext cx="6465849" cy="762000"/>
          </a:xfrm>
        </p:spPr>
        <p:txBody>
          <a:bodyPr>
            <a:normAutofit fontScale="90000"/>
          </a:bodyPr>
          <a:lstStyle/>
          <a:p>
            <a:r>
              <a:rPr lang="en-US" dirty="0" err="1" smtClean="0">
                <a:solidFill>
                  <a:srgbClr val="FFFF00"/>
                </a:solidFill>
              </a:rPr>
              <a:t>NHDWaterbody</a:t>
            </a:r>
            <a:r>
              <a:rPr lang="en-US" dirty="0">
                <a:solidFill>
                  <a:srgbClr val="FFFF00"/>
                </a:solidFill>
              </a:rPr>
              <a:t/>
            </a:r>
            <a:br>
              <a:rPr lang="en-US" dirty="0">
                <a:solidFill>
                  <a:srgbClr val="FFFF00"/>
                </a:solidFill>
              </a:rPr>
            </a:br>
            <a:r>
              <a:rPr lang="en-US" dirty="0" smtClean="0">
                <a:solidFill>
                  <a:srgbClr val="FFFF00"/>
                </a:solidFill>
              </a:rPr>
              <a:t/>
            </a:r>
            <a:br>
              <a:rPr lang="en-US" dirty="0" smtClean="0">
                <a:solidFill>
                  <a:srgbClr val="FFFF00"/>
                </a:solidFill>
              </a:rPr>
            </a:br>
            <a:endParaRPr lang="en-US" dirty="0">
              <a:solidFill>
                <a:srgbClr val="FFFF00"/>
              </a:solidFill>
            </a:endParaRPr>
          </a:p>
        </p:txBody>
      </p:sp>
      <p:sp>
        <p:nvSpPr>
          <p:cNvPr id="3" name="Subtitle 2"/>
          <p:cNvSpPr>
            <a:spLocks noGrp="1"/>
          </p:cNvSpPr>
          <p:nvPr>
            <p:ph type="subTitle" idx="1"/>
          </p:nvPr>
        </p:nvSpPr>
        <p:spPr>
          <a:xfrm>
            <a:off x="228600" y="1295400"/>
            <a:ext cx="6400800" cy="4648200"/>
          </a:xfrm>
        </p:spPr>
        <p:txBody>
          <a:bodyPr>
            <a:normAutofit/>
          </a:bodyPr>
          <a:lstStyle/>
          <a:p>
            <a:pPr algn="l"/>
            <a:r>
              <a:rPr lang="en-US" sz="2400" dirty="0" smtClean="0">
                <a:solidFill>
                  <a:schemeClr val="bg1"/>
                </a:solidFill>
              </a:rPr>
              <a:t>Polygons of hydrographic features</a:t>
            </a:r>
          </a:p>
          <a:p>
            <a:pPr algn="l"/>
            <a:endParaRPr lang="en-US" sz="2400" dirty="0" smtClean="0">
              <a:solidFill>
                <a:schemeClr val="bg1"/>
              </a:solidFill>
            </a:endParaRPr>
          </a:p>
          <a:p>
            <a:pPr marL="457200" indent="-457200" algn="l">
              <a:buFont typeface="Arial" panose="020B0604020202020204" pitchFamily="34" charset="0"/>
              <a:buChar char="•"/>
            </a:pPr>
            <a:r>
              <a:rPr lang="en-US" sz="2400" dirty="0" smtClean="0">
                <a:solidFill>
                  <a:schemeClr val="bg1"/>
                </a:solidFill>
              </a:rPr>
              <a:t>Lakes and ponds</a:t>
            </a:r>
          </a:p>
          <a:p>
            <a:pPr marL="457200" indent="-457200" algn="l">
              <a:buFont typeface="Arial" panose="020B0604020202020204" pitchFamily="34" charset="0"/>
              <a:buChar char="•"/>
            </a:pPr>
            <a:endParaRPr lang="en-US" sz="2400" dirty="0" smtClean="0">
              <a:solidFill>
                <a:schemeClr val="bg1"/>
              </a:solidFill>
            </a:endParaRPr>
          </a:p>
          <a:p>
            <a:pPr marL="457200" indent="-457200" algn="l">
              <a:buFont typeface="Arial" panose="020B0604020202020204" pitchFamily="34" charset="0"/>
              <a:buChar char="•"/>
            </a:pPr>
            <a:r>
              <a:rPr lang="en-US" sz="2400" dirty="0" smtClean="0">
                <a:solidFill>
                  <a:schemeClr val="bg1"/>
                </a:solidFill>
              </a:rPr>
              <a:t>Reservoirs</a:t>
            </a:r>
          </a:p>
          <a:p>
            <a:pPr marL="457200" indent="-457200" algn="l">
              <a:buFont typeface="Arial" panose="020B0604020202020204" pitchFamily="34" charset="0"/>
              <a:buChar char="•"/>
            </a:pPr>
            <a:endParaRPr lang="en-US" sz="2400" dirty="0" smtClean="0">
              <a:solidFill>
                <a:schemeClr val="bg1"/>
              </a:solidFill>
            </a:endParaRPr>
          </a:p>
          <a:p>
            <a:pPr marL="457200" indent="-457200" algn="l">
              <a:buFont typeface="Arial" panose="020B0604020202020204" pitchFamily="34" charset="0"/>
              <a:buChar char="•"/>
            </a:pPr>
            <a:r>
              <a:rPr lang="en-US" sz="2400" dirty="0" smtClean="0">
                <a:solidFill>
                  <a:schemeClr val="bg1"/>
                </a:solidFill>
              </a:rPr>
              <a:t>Swamps and marshes</a:t>
            </a:r>
          </a:p>
          <a:p>
            <a:pPr marL="457200" indent="-457200" algn="l">
              <a:buFont typeface="Arial" panose="020B0604020202020204" pitchFamily="34" charset="0"/>
              <a:buChar char="•"/>
            </a:pPr>
            <a:endParaRPr lang="en-US" sz="2400" dirty="0" smtClean="0">
              <a:solidFill>
                <a:schemeClr val="bg1"/>
              </a:solidFill>
            </a:endParaRPr>
          </a:p>
          <a:p>
            <a:pPr marL="457200" indent="-457200" algn="l">
              <a:buFont typeface="Arial" panose="020B0604020202020204" pitchFamily="34" charset="0"/>
              <a:buChar char="•"/>
            </a:pPr>
            <a:r>
              <a:rPr lang="en-US" sz="2400" dirty="0" smtClean="0">
                <a:solidFill>
                  <a:schemeClr val="bg1"/>
                </a:solidFill>
              </a:rPr>
              <a:t>Ice mass (glaciers)</a:t>
            </a:r>
          </a:p>
          <a:p>
            <a:pPr marL="457200" indent="-457200" algn="l">
              <a:buFont typeface="Arial" panose="020B0604020202020204" pitchFamily="34" charset="0"/>
              <a:buChar char="•"/>
            </a:pPr>
            <a:endParaRPr lang="en-US" dirty="0" smtClean="0">
              <a:solidFill>
                <a:schemeClr val="bg1"/>
              </a:solidFill>
            </a:endParaRPr>
          </a:p>
          <a:p>
            <a:pPr marL="457200" indent="-457200" algn="l">
              <a:buFont typeface="Arial" panose="020B0604020202020204" pitchFamily="34" charset="0"/>
              <a:buChar char="•"/>
            </a:pPr>
            <a:endParaRPr lang="en-US" dirty="0" smtClean="0">
              <a:solidFill>
                <a:schemeClr val="bg1"/>
              </a:solidFill>
            </a:endParaRPr>
          </a:p>
          <a:p>
            <a:pPr marL="457200" indent="-457200" algn="l">
              <a:buFont typeface="Arial" panose="020B0604020202020204" pitchFamily="34" charset="0"/>
              <a:buChar char="•"/>
            </a:pPr>
            <a:endParaRPr lang="en-US" dirty="0">
              <a:solidFill>
                <a:schemeClr val="bg1"/>
              </a:solidFill>
            </a:endParaRPr>
          </a:p>
        </p:txBody>
      </p:sp>
      <p:pic>
        <p:nvPicPr>
          <p:cNvPr id="4100" name="Picture 4" descr="C:\Users\cw0117\AppData\Local\Microsoft\Windows\Temporary Internet Files\Content.IE5\V0PP5E04\MP90040217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1" y="0"/>
            <a:ext cx="1828800" cy="1600199"/>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0924" y="2057400"/>
            <a:ext cx="5438453"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2664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762000"/>
            <a:ext cx="6465849" cy="762000"/>
          </a:xfrm>
        </p:spPr>
        <p:txBody>
          <a:bodyPr>
            <a:normAutofit fontScale="90000"/>
          </a:bodyPr>
          <a:lstStyle/>
          <a:p>
            <a:r>
              <a:rPr lang="en-US" dirty="0" err="1" smtClean="0">
                <a:solidFill>
                  <a:srgbClr val="FFFF00"/>
                </a:solidFill>
              </a:rPr>
              <a:t>NHDArea</a:t>
            </a:r>
            <a:r>
              <a:rPr lang="en-US" dirty="0">
                <a:solidFill>
                  <a:srgbClr val="FFFF00"/>
                </a:solidFill>
              </a:rPr>
              <a:t/>
            </a:r>
            <a:br>
              <a:rPr lang="en-US" dirty="0">
                <a:solidFill>
                  <a:srgbClr val="FFFF00"/>
                </a:solidFill>
              </a:rPr>
            </a:br>
            <a:r>
              <a:rPr lang="en-US" dirty="0" smtClean="0">
                <a:solidFill>
                  <a:srgbClr val="FFFF00"/>
                </a:solidFill>
              </a:rPr>
              <a:t/>
            </a:r>
            <a:br>
              <a:rPr lang="en-US" dirty="0" smtClean="0">
                <a:solidFill>
                  <a:srgbClr val="FFFF00"/>
                </a:solidFill>
              </a:rPr>
            </a:br>
            <a:endParaRPr lang="en-US" dirty="0">
              <a:solidFill>
                <a:srgbClr val="FFFF00"/>
              </a:solidFill>
            </a:endParaRPr>
          </a:p>
        </p:txBody>
      </p:sp>
      <p:sp>
        <p:nvSpPr>
          <p:cNvPr id="3" name="Subtitle 2"/>
          <p:cNvSpPr>
            <a:spLocks noGrp="1"/>
          </p:cNvSpPr>
          <p:nvPr>
            <p:ph type="subTitle" idx="1"/>
          </p:nvPr>
        </p:nvSpPr>
        <p:spPr>
          <a:xfrm>
            <a:off x="228600" y="1295400"/>
            <a:ext cx="6400800" cy="4648200"/>
          </a:xfrm>
        </p:spPr>
        <p:txBody>
          <a:bodyPr>
            <a:normAutofit/>
          </a:bodyPr>
          <a:lstStyle/>
          <a:p>
            <a:pPr algn="l"/>
            <a:r>
              <a:rPr lang="en-US" sz="2400" dirty="0" smtClean="0">
                <a:solidFill>
                  <a:schemeClr val="bg1"/>
                </a:solidFill>
              </a:rPr>
              <a:t>Polygons of areal (2D) hydrographic features</a:t>
            </a:r>
          </a:p>
          <a:p>
            <a:pPr algn="l"/>
            <a:endParaRPr lang="en-US" sz="2400" dirty="0" smtClean="0">
              <a:solidFill>
                <a:schemeClr val="bg1"/>
              </a:solidFill>
            </a:endParaRPr>
          </a:p>
          <a:p>
            <a:pPr marL="457200" indent="-457200" algn="l">
              <a:buFont typeface="Arial" panose="020B0604020202020204" pitchFamily="34" charset="0"/>
              <a:buChar char="•"/>
            </a:pPr>
            <a:r>
              <a:rPr lang="en-US" sz="2400" dirty="0" smtClean="0">
                <a:solidFill>
                  <a:schemeClr val="bg1"/>
                </a:solidFill>
              </a:rPr>
              <a:t>Large rivers and streams</a:t>
            </a:r>
          </a:p>
          <a:p>
            <a:pPr marL="457200" indent="-457200" algn="l">
              <a:buFont typeface="Arial" panose="020B0604020202020204" pitchFamily="34" charset="0"/>
              <a:buChar char="•"/>
            </a:pPr>
            <a:endParaRPr lang="en-US" sz="2400" dirty="0" smtClean="0">
              <a:solidFill>
                <a:schemeClr val="bg1"/>
              </a:solidFill>
            </a:endParaRPr>
          </a:p>
          <a:p>
            <a:pPr marL="457200" indent="-457200" algn="l">
              <a:buFont typeface="Arial" panose="020B0604020202020204" pitchFamily="34" charset="0"/>
              <a:buChar char="•"/>
            </a:pPr>
            <a:r>
              <a:rPr lang="en-US" sz="2400" dirty="0" smtClean="0">
                <a:solidFill>
                  <a:schemeClr val="bg1"/>
                </a:solidFill>
              </a:rPr>
              <a:t>Large canals</a:t>
            </a:r>
          </a:p>
          <a:p>
            <a:pPr marL="457200" indent="-457200" algn="l">
              <a:buFont typeface="Arial" panose="020B0604020202020204" pitchFamily="34" charset="0"/>
              <a:buChar char="•"/>
            </a:pPr>
            <a:endParaRPr lang="en-US" sz="2400" dirty="0" smtClean="0">
              <a:solidFill>
                <a:schemeClr val="bg1"/>
              </a:solidFill>
            </a:endParaRPr>
          </a:p>
          <a:p>
            <a:pPr marL="457200" indent="-457200" algn="l">
              <a:buFont typeface="Arial" panose="020B0604020202020204" pitchFamily="34" charset="0"/>
              <a:buChar char="•"/>
            </a:pPr>
            <a:r>
              <a:rPr lang="en-US" sz="2400" dirty="0" smtClean="0">
                <a:solidFill>
                  <a:schemeClr val="bg1"/>
                </a:solidFill>
              </a:rPr>
              <a:t>Inundation area</a:t>
            </a:r>
          </a:p>
          <a:p>
            <a:pPr marL="457200" indent="-457200" algn="l">
              <a:buFont typeface="Arial" panose="020B0604020202020204" pitchFamily="34" charset="0"/>
              <a:buChar char="•"/>
            </a:pPr>
            <a:endParaRPr lang="en-US" sz="2400" dirty="0" smtClean="0">
              <a:solidFill>
                <a:schemeClr val="bg1"/>
              </a:solidFill>
            </a:endParaRPr>
          </a:p>
          <a:p>
            <a:pPr marL="457200" indent="-457200" algn="l">
              <a:buFont typeface="Arial" panose="020B0604020202020204" pitchFamily="34" charset="0"/>
              <a:buChar char="•"/>
            </a:pPr>
            <a:r>
              <a:rPr lang="en-US" sz="2400" dirty="0" smtClean="0">
                <a:solidFill>
                  <a:schemeClr val="bg1"/>
                </a:solidFill>
              </a:rPr>
              <a:t>Hazard zones</a:t>
            </a:r>
          </a:p>
          <a:p>
            <a:pPr marL="457200" indent="-457200" algn="l">
              <a:buFont typeface="Arial" panose="020B0604020202020204" pitchFamily="34" charset="0"/>
              <a:buChar char="•"/>
            </a:pPr>
            <a:endParaRPr lang="en-US" dirty="0" smtClean="0">
              <a:solidFill>
                <a:schemeClr val="bg1"/>
              </a:solidFill>
            </a:endParaRPr>
          </a:p>
          <a:p>
            <a:pPr marL="457200" indent="-457200" algn="l">
              <a:buFont typeface="Arial" panose="020B0604020202020204" pitchFamily="34" charset="0"/>
              <a:buChar char="•"/>
            </a:pPr>
            <a:endParaRPr lang="en-US" dirty="0" smtClean="0">
              <a:solidFill>
                <a:schemeClr val="bg1"/>
              </a:solidFill>
            </a:endParaRPr>
          </a:p>
          <a:p>
            <a:pPr marL="457200" indent="-457200" algn="l">
              <a:buFont typeface="Arial" panose="020B0604020202020204" pitchFamily="34" charset="0"/>
              <a:buChar char="•"/>
            </a:pPr>
            <a:endParaRPr lang="en-US" dirty="0">
              <a:solidFill>
                <a:schemeClr val="bg1"/>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1" y="76199"/>
            <a:ext cx="2057400" cy="1276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0737" y="2895600"/>
            <a:ext cx="5912226" cy="3479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2213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762000"/>
            <a:ext cx="6465849" cy="762000"/>
          </a:xfrm>
        </p:spPr>
        <p:txBody>
          <a:bodyPr>
            <a:normAutofit fontScale="90000"/>
          </a:bodyPr>
          <a:lstStyle/>
          <a:p>
            <a:r>
              <a:rPr lang="en-US" dirty="0" err="1" smtClean="0">
                <a:solidFill>
                  <a:srgbClr val="FFFF00"/>
                </a:solidFill>
              </a:rPr>
              <a:t>NHDPoint</a:t>
            </a:r>
            <a:r>
              <a:rPr lang="en-US" dirty="0" smtClean="0">
                <a:solidFill>
                  <a:srgbClr val="FFFF00"/>
                </a:solidFill>
              </a:rPr>
              <a:t> and NHD Line</a:t>
            </a:r>
            <a:r>
              <a:rPr lang="en-US" dirty="0">
                <a:solidFill>
                  <a:srgbClr val="FFFF00"/>
                </a:solidFill>
              </a:rPr>
              <a:t/>
            </a:r>
            <a:br>
              <a:rPr lang="en-US" dirty="0">
                <a:solidFill>
                  <a:srgbClr val="FFFF00"/>
                </a:solidFill>
              </a:rPr>
            </a:br>
            <a:r>
              <a:rPr lang="en-US" dirty="0" smtClean="0">
                <a:solidFill>
                  <a:srgbClr val="FFFF00"/>
                </a:solidFill>
              </a:rPr>
              <a:t/>
            </a:r>
            <a:br>
              <a:rPr lang="en-US" dirty="0" smtClean="0">
                <a:solidFill>
                  <a:srgbClr val="FFFF00"/>
                </a:solidFill>
              </a:rPr>
            </a:br>
            <a:endParaRPr lang="en-US" dirty="0">
              <a:solidFill>
                <a:srgbClr val="FFFF00"/>
              </a:solidFill>
            </a:endParaRPr>
          </a:p>
        </p:txBody>
      </p:sp>
      <p:sp>
        <p:nvSpPr>
          <p:cNvPr id="3" name="Subtitle 2"/>
          <p:cNvSpPr>
            <a:spLocks noGrp="1"/>
          </p:cNvSpPr>
          <p:nvPr>
            <p:ph type="subTitle" idx="1"/>
          </p:nvPr>
        </p:nvSpPr>
        <p:spPr>
          <a:xfrm>
            <a:off x="533400" y="1295400"/>
            <a:ext cx="7239000" cy="4648200"/>
          </a:xfrm>
        </p:spPr>
        <p:txBody>
          <a:bodyPr>
            <a:normAutofit lnSpcReduction="10000"/>
          </a:bodyPr>
          <a:lstStyle/>
          <a:p>
            <a:pPr algn="l"/>
            <a:r>
              <a:rPr lang="en-US" sz="2400" dirty="0" smtClean="0">
                <a:solidFill>
                  <a:schemeClr val="bg1"/>
                </a:solidFill>
              </a:rPr>
              <a:t>Points or Lines representing hydro landmark features </a:t>
            </a:r>
          </a:p>
          <a:p>
            <a:pPr algn="l"/>
            <a:endParaRPr lang="en-US" sz="2400" dirty="0" smtClean="0">
              <a:solidFill>
                <a:schemeClr val="bg1"/>
              </a:solidFill>
            </a:endParaRPr>
          </a:p>
          <a:p>
            <a:pPr marL="457200" indent="-457200" algn="l">
              <a:buFont typeface="Arial" panose="020B0604020202020204" pitchFamily="34" charset="0"/>
              <a:buChar char="•"/>
            </a:pPr>
            <a:r>
              <a:rPr lang="en-US" sz="2400" dirty="0" smtClean="0">
                <a:solidFill>
                  <a:schemeClr val="bg1"/>
                </a:solidFill>
              </a:rPr>
              <a:t>Bridge</a:t>
            </a:r>
          </a:p>
          <a:p>
            <a:pPr marL="457200" indent="-457200" algn="l">
              <a:buFont typeface="Arial" panose="020B0604020202020204" pitchFamily="34" charset="0"/>
              <a:buChar char="•"/>
            </a:pPr>
            <a:endParaRPr lang="en-US" sz="2400" dirty="0" smtClean="0">
              <a:solidFill>
                <a:schemeClr val="bg1"/>
              </a:solidFill>
            </a:endParaRPr>
          </a:p>
          <a:p>
            <a:pPr marL="457200" indent="-457200" algn="l">
              <a:buFont typeface="Arial" panose="020B0604020202020204" pitchFamily="34" charset="0"/>
              <a:buChar char="•"/>
            </a:pPr>
            <a:r>
              <a:rPr lang="en-US" sz="2400" dirty="0" smtClean="0">
                <a:solidFill>
                  <a:schemeClr val="bg1"/>
                </a:solidFill>
              </a:rPr>
              <a:t>Rapid</a:t>
            </a:r>
          </a:p>
          <a:p>
            <a:pPr marL="457200" indent="-457200" algn="l">
              <a:buFont typeface="Arial" panose="020B0604020202020204" pitchFamily="34" charset="0"/>
              <a:buChar char="•"/>
            </a:pPr>
            <a:endParaRPr lang="en-US" sz="2400" dirty="0" smtClean="0">
              <a:solidFill>
                <a:schemeClr val="bg1"/>
              </a:solidFill>
            </a:endParaRPr>
          </a:p>
          <a:p>
            <a:pPr marL="457200" indent="-457200" algn="l">
              <a:buFont typeface="Arial" panose="020B0604020202020204" pitchFamily="34" charset="0"/>
              <a:buChar char="•"/>
            </a:pPr>
            <a:r>
              <a:rPr lang="en-US" sz="2400" dirty="0" smtClean="0">
                <a:solidFill>
                  <a:schemeClr val="bg1"/>
                </a:solidFill>
              </a:rPr>
              <a:t>Spring</a:t>
            </a:r>
          </a:p>
          <a:p>
            <a:pPr marL="457200" indent="-457200" algn="l">
              <a:buFont typeface="Arial" panose="020B0604020202020204" pitchFamily="34" charset="0"/>
              <a:buChar char="•"/>
            </a:pPr>
            <a:endParaRPr lang="en-US" sz="2400" dirty="0" smtClean="0">
              <a:solidFill>
                <a:schemeClr val="bg1"/>
              </a:solidFill>
            </a:endParaRPr>
          </a:p>
          <a:p>
            <a:pPr marL="457200" indent="-457200" algn="l">
              <a:buFont typeface="Arial" panose="020B0604020202020204" pitchFamily="34" charset="0"/>
              <a:buChar char="•"/>
            </a:pPr>
            <a:r>
              <a:rPr lang="en-US" sz="2400" dirty="0" smtClean="0">
                <a:solidFill>
                  <a:schemeClr val="bg1"/>
                </a:solidFill>
              </a:rPr>
              <a:t>Waterfall</a:t>
            </a:r>
          </a:p>
          <a:p>
            <a:pPr algn="l"/>
            <a:endParaRPr lang="en-US" sz="2400" dirty="0" smtClean="0">
              <a:solidFill>
                <a:schemeClr val="bg1"/>
              </a:solidFill>
            </a:endParaRPr>
          </a:p>
          <a:p>
            <a:pPr marL="457200" indent="-457200" algn="l">
              <a:buFont typeface="Arial" panose="020B0604020202020204" pitchFamily="34" charset="0"/>
              <a:buChar char="•"/>
            </a:pPr>
            <a:r>
              <a:rPr lang="en-US" sz="2400" dirty="0" smtClean="0">
                <a:solidFill>
                  <a:srgbClr val="FFFF00"/>
                </a:solidFill>
              </a:rPr>
              <a:t>…many more</a:t>
            </a:r>
          </a:p>
          <a:p>
            <a:pPr marL="457200" indent="-457200" algn="l">
              <a:buFont typeface="Arial" panose="020B0604020202020204" pitchFamily="34" charset="0"/>
              <a:buChar char="•"/>
            </a:pPr>
            <a:endParaRPr lang="en-US" dirty="0" smtClean="0">
              <a:solidFill>
                <a:schemeClr val="bg1"/>
              </a:solidFill>
            </a:endParaRPr>
          </a:p>
          <a:p>
            <a:pPr marL="457200" indent="-457200" algn="l">
              <a:buFont typeface="Arial" panose="020B0604020202020204" pitchFamily="34" charset="0"/>
              <a:buChar char="•"/>
            </a:pPr>
            <a:endParaRPr lang="en-US" dirty="0">
              <a:solidFill>
                <a:schemeClr val="bg1"/>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981200"/>
            <a:ext cx="59436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cw0117\AppData\Local\Microsoft\Windows\Temporary Internet Files\Content.IE5\HDUOUY7A\MP90017745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76200"/>
            <a:ext cx="1524000" cy="1437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887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762000"/>
            <a:ext cx="6465849" cy="762000"/>
          </a:xfrm>
        </p:spPr>
        <p:txBody>
          <a:bodyPr>
            <a:normAutofit fontScale="90000"/>
          </a:bodyPr>
          <a:lstStyle/>
          <a:p>
            <a:r>
              <a:rPr lang="en-US" dirty="0" smtClean="0">
                <a:solidFill>
                  <a:srgbClr val="FFFF00"/>
                </a:solidFill>
              </a:rPr>
              <a:t>Attributes</a:t>
            </a:r>
            <a:r>
              <a:rPr lang="en-US" dirty="0">
                <a:solidFill>
                  <a:srgbClr val="FFFF00"/>
                </a:solidFill>
              </a:rPr>
              <a:t/>
            </a:r>
            <a:br>
              <a:rPr lang="en-US" dirty="0">
                <a:solidFill>
                  <a:srgbClr val="FFFF00"/>
                </a:solidFill>
              </a:rPr>
            </a:br>
            <a:r>
              <a:rPr lang="en-US" dirty="0" smtClean="0">
                <a:solidFill>
                  <a:srgbClr val="FFFF00"/>
                </a:solidFill>
              </a:rPr>
              <a:t/>
            </a:r>
            <a:br>
              <a:rPr lang="en-US" dirty="0" smtClean="0">
                <a:solidFill>
                  <a:srgbClr val="FFFF00"/>
                </a:solidFill>
              </a:rPr>
            </a:br>
            <a:endParaRPr lang="en-US" dirty="0">
              <a:solidFill>
                <a:srgbClr val="FFFF00"/>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219200"/>
            <a:ext cx="5257800" cy="510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ubtitle 2"/>
          <p:cNvSpPr>
            <a:spLocks noGrp="1"/>
          </p:cNvSpPr>
          <p:nvPr>
            <p:ph type="subTitle" idx="1"/>
          </p:nvPr>
        </p:nvSpPr>
        <p:spPr>
          <a:xfrm>
            <a:off x="152400" y="1066800"/>
            <a:ext cx="3657600" cy="5257800"/>
          </a:xfrm>
        </p:spPr>
        <p:txBody>
          <a:bodyPr>
            <a:normAutofit fontScale="85000" lnSpcReduction="20000"/>
          </a:bodyPr>
          <a:lstStyle/>
          <a:p>
            <a:pPr algn="l"/>
            <a:endParaRPr lang="en-US" sz="2400" dirty="0" smtClean="0">
              <a:solidFill>
                <a:schemeClr val="bg1"/>
              </a:solidFill>
            </a:endParaRPr>
          </a:p>
          <a:p>
            <a:pPr marL="457200" indent="-457200" algn="l">
              <a:buFont typeface="Arial" panose="020B0604020202020204" pitchFamily="34" charset="0"/>
              <a:buChar char="•"/>
            </a:pPr>
            <a:r>
              <a:rPr lang="en-US" sz="2400" dirty="0" err="1" smtClean="0">
                <a:solidFill>
                  <a:srgbClr val="FFFF00"/>
                </a:solidFill>
              </a:rPr>
              <a:t>Permanent_Identifier</a:t>
            </a:r>
            <a:r>
              <a:rPr lang="en-US" sz="2400" dirty="0" smtClean="0">
                <a:solidFill>
                  <a:schemeClr val="bg1"/>
                </a:solidFill>
              </a:rPr>
              <a:t> = Primary Key (unique)</a:t>
            </a:r>
          </a:p>
          <a:p>
            <a:pPr marL="457200" indent="-457200" algn="l">
              <a:buFont typeface="Arial" panose="020B0604020202020204" pitchFamily="34" charset="0"/>
              <a:buChar char="•"/>
            </a:pPr>
            <a:endParaRPr lang="en-US" sz="2400" dirty="0" smtClean="0">
              <a:solidFill>
                <a:schemeClr val="bg1"/>
              </a:solidFill>
            </a:endParaRPr>
          </a:p>
          <a:p>
            <a:pPr marL="457200" indent="-457200" algn="l">
              <a:buFont typeface="Arial" panose="020B0604020202020204" pitchFamily="34" charset="0"/>
              <a:buChar char="•"/>
            </a:pPr>
            <a:r>
              <a:rPr lang="en-US" sz="2400" dirty="0" err="1" smtClean="0">
                <a:solidFill>
                  <a:srgbClr val="FFFF00"/>
                </a:solidFill>
              </a:rPr>
              <a:t>Fdate</a:t>
            </a:r>
            <a:r>
              <a:rPr lang="en-US" sz="2400" dirty="0" smtClean="0">
                <a:solidFill>
                  <a:schemeClr val="bg1"/>
                </a:solidFill>
              </a:rPr>
              <a:t> =Date of last edit</a:t>
            </a:r>
          </a:p>
          <a:p>
            <a:pPr marL="457200" indent="-457200" algn="l">
              <a:buFont typeface="Arial" panose="020B0604020202020204" pitchFamily="34" charset="0"/>
              <a:buChar char="•"/>
            </a:pPr>
            <a:endParaRPr lang="en-US" sz="2400" dirty="0" smtClean="0">
              <a:solidFill>
                <a:schemeClr val="bg1"/>
              </a:solidFill>
            </a:endParaRPr>
          </a:p>
          <a:p>
            <a:pPr marL="457200" indent="-457200" algn="l">
              <a:buFont typeface="Arial" panose="020B0604020202020204" pitchFamily="34" charset="0"/>
              <a:buChar char="•"/>
            </a:pPr>
            <a:r>
              <a:rPr lang="en-US" sz="2400" dirty="0" err="1" smtClean="0">
                <a:solidFill>
                  <a:srgbClr val="FFFF00"/>
                </a:solidFill>
              </a:rPr>
              <a:t>FType</a:t>
            </a:r>
            <a:r>
              <a:rPr lang="en-US" sz="2400" dirty="0">
                <a:solidFill>
                  <a:schemeClr val="bg1"/>
                </a:solidFill>
              </a:rPr>
              <a:t> </a:t>
            </a:r>
            <a:r>
              <a:rPr lang="en-US" sz="2400" dirty="0" smtClean="0">
                <a:solidFill>
                  <a:schemeClr val="bg1"/>
                </a:solidFill>
              </a:rPr>
              <a:t>= </a:t>
            </a:r>
            <a:r>
              <a:rPr lang="en-US" sz="2400" dirty="0" smtClean="0">
                <a:solidFill>
                  <a:schemeClr val="bg1"/>
                </a:solidFill>
              </a:rPr>
              <a:t>general </a:t>
            </a:r>
            <a:r>
              <a:rPr lang="en-US" sz="2400" u="sng" dirty="0" smtClean="0">
                <a:solidFill>
                  <a:schemeClr val="bg1"/>
                </a:solidFill>
              </a:rPr>
              <a:t>category</a:t>
            </a:r>
            <a:r>
              <a:rPr lang="en-US" sz="2400" dirty="0" smtClean="0">
                <a:solidFill>
                  <a:schemeClr val="bg1"/>
                </a:solidFill>
              </a:rPr>
              <a:t> of a feature, such as </a:t>
            </a:r>
            <a:r>
              <a:rPr lang="en-US" sz="2400" dirty="0" err="1" smtClean="0">
                <a:solidFill>
                  <a:schemeClr val="bg1"/>
                </a:solidFill>
              </a:rPr>
              <a:t>LakePond</a:t>
            </a:r>
            <a:endParaRPr lang="en-US" sz="2400" dirty="0" smtClean="0">
              <a:solidFill>
                <a:schemeClr val="bg1"/>
              </a:solidFill>
            </a:endParaRPr>
          </a:p>
          <a:p>
            <a:pPr marL="457200" indent="-457200" algn="l">
              <a:buFont typeface="Arial" panose="020B0604020202020204" pitchFamily="34" charset="0"/>
              <a:buChar char="•"/>
            </a:pPr>
            <a:endParaRPr lang="en-US" sz="2400" dirty="0" smtClean="0">
              <a:solidFill>
                <a:schemeClr val="bg1"/>
              </a:solidFill>
            </a:endParaRPr>
          </a:p>
          <a:p>
            <a:pPr marL="457200" indent="-457200" algn="l">
              <a:buFont typeface="Arial" panose="020B0604020202020204" pitchFamily="34" charset="0"/>
              <a:buChar char="•"/>
            </a:pPr>
            <a:r>
              <a:rPr lang="en-US" sz="2400" dirty="0" err="1" smtClean="0">
                <a:solidFill>
                  <a:srgbClr val="FFFF00"/>
                </a:solidFill>
              </a:rPr>
              <a:t>Fcode</a:t>
            </a:r>
            <a:r>
              <a:rPr lang="en-US" sz="2400" dirty="0">
                <a:solidFill>
                  <a:schemeClr val="bg1"/>
                </a:solidFill>
              </a:rPr>
              <a:t> </a:t>
            </a:r>
            <a:r>
              <a:rPr lang="en-US" sz="2400" dirty="0" smtClean="0">
                <a:solidFill>
                  <a:schemeClr val="bg1"/>
                </a:solidFill>
              </a:rPr>
              <a:t>= </a:t>
            </a:r>
            <a:r>
              <a:rPr lang="en-US" sz="2400" u="sng" dirty="0" smtClean="0">
                <a:solidFill>
                  <a:schemeClr val="bg1"/>
                </a:solidFill>
              </a:rPr>
              <a:t>description</a:t>
            </a:r>
            <a:r>
              <a:rPr lang="en-US" sz="2400" dirty="0" smtClean="0">
                <a:solidFill>
                  <a:schemeClr val="bg1"/>
                </a:solidFill>
              </a:rPr>
              <a:t> of a feature, such as perennial lake at normal pool</a:t>
            </a:r>
          </a:p>
          <a:p>
            <a:pPr algn="l"/>
            <a:endParaRPr lang="en-US" sz="2400" dirty="0" smtClean="0">
              <a:solidFill>
                <a:schemeClr val="bg1"/>
              </a:solidFill>
            </a:endParaRPr>
          </a:p>
          <a:p>
            <a:pPr marL="457200" indent="-457200" algn="l">
              <a:buFont typeface="Arial" panose="020B0604020202020204" pitchFamily="34" charset="0"/>
              <a:buChar char="•"/>
            </a:pPr>
            <a:r>
              <a:rPr lang="en-US" sz="2400" dirty="0" err="1" smtClean="0">
                <a:solidFill>
                  <a:srgbClr val="FFFF00"/>
                </a:solidFill>
              </a:rPr>
              <a:t>Reachcode</a:t>
            </a:r>
            <a:r>
              <a:rPr lang="en-US" sz="2400" dirty="0" smtClean="0">
                <a:solidFill>
                  <a:srgbClr val="FFFF00"/>
                </a:solidFill>
              </a:rPr>
              <a:t> </a:t>
            </a:r>
            <a:r>
              <a:rPr lang="en-US" sz="2400" dirty="0" smtClean="0">
                <a:solidFill>
                  <a:schemeClr val="bg1"/>
                </a:solidFill>
              </a:rPr>
              <a:t>= 14-digit unique identifier</a:t>
            </a:r>
          </a:p>
          <a:p>
            <a:pPr marL="457200" indent="-457200" algn="l">
              <a:buFont typeface="Arial" panose="020B0604020202020204" pitchFamily="34" charset="0"/>
              <a:buChar char="•"/>
            </a:pPr>
            <a:endParaRPr lang="en-US" sz="2400" dirty="0" smtClean="0">
              <a:solidFill>
                <a:schemeClr val="bg1"/>
              </a:solidFill>
            </a:endParaRPr>
          </a:p>
          <a:p>
            <a:pPr marL="457200" indent="-457200" algn="l">
              <a:buFont typeface="Arial" panose="020B0604020202020204" pitchFamily="34" charset="0"/>
              <a:buChar char="•"/>
            </a:pPr>
            <a:r>
              <a:rPr lang="en-US" sz="2400" dirty="0" err="1" smtClean="0">
                <a:solidFill>
                  <a:srgbClr val="FFFF00"/>
                </a:solidFill>
              </a:rPr>
              <a:t>GNIS_Name</a:t>
            </a:r>
            <a:r>
              <a:rPr lang="en-US" sz="2400" dirty="0" smtClean="0">
                <a:solidFill>
                  <a:srgbClr val="FFFF00"/>
                </a:solidFill>
              </a:rPr>
              <a:t> </a:t>
            </a:r>
            <a:r>
              <a:rPr lang="en-US" sz="2400" dirty="0" smtClean="0">
                <a:solidFill>
                  <a:schemeClr val="bg1"/>
                </a:solidFill>
              </a:rPr>
              <a:t>= official, proper name (accepted by BGN)</a:t>
            </a:r>
          </a:p>
          <a:p>
            <a:pPr marL="457200" indent="-457200" algn="l">
              <a:buFont typeface="Arial" panose="020B0604020202020204" pitchFamily="34" charset="0"/>
              <a:buChar char="•"/>
            </a:pPr>
            <a:endParaRPr lang="en-US" dirty="0" smtClean="0">
              <a:solidFill>
                <a:schemeClr val="bg1"/>
              </a:solidFill>
            </a:endParaRPr>
          </a:p>
          <a:p>
            <a:pPr marL="457200" indent="-457200" algn="l">
              <a:buFont typeface="Arial" panose="020B0604020202020204" pitchFamily="34" charset="0"/>
              <a:buChar char="•"/>
            </a:pPr>
            <a:endParaRPr lang="en-US" dirty="0" smtClean="0">
              <a:solidFill>
                <a:schemeClr val="bg1"/>
              </a:solidFill>
            </a:endParaRPr>
          </a:p>
          <a:p>
            <a:pPr marL="457200" indent="-457200" algn="l">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36489853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762000"/>
            <a:ext cx="6465849" cy="762000"/>
          </a:xfrm>
        </p:spPr>
        <p:txBody>
          <a:bodyPr>
            <a:normAutofit fontScale="90000"/>
          </a:bodyPr>
          <a:lstStyle/>
          <a:p>
            <a:r>
              <a:rPr lang="en-US" dirty="0" smtClean="0">
                <a:solidFill>
                  <a:srgbClr val="FFFF00"/>
                </a:solidFill>
              </a:rPr>
              <a:t>Metadata</a:t>
            </a:r>
            <a:r>
              <a:rPr lang="en-US" dirty="0">
                <a:solidFill>
                  <a:srgbClr val="FFFF00"/>
                </a:solidFill>
              </a:rPr>
              <a:t/>
            </a:r>
            <a:br>
              <a:rPr lang="en-US" dirty="0">
                <a:solidFill>
                  <a:srgbClr val="FFFF00"/>
                </a:solidFill>
              </a:rPr>
            </a:br>
            <a:r>
              <a:rPr lang="en-US" dirty="0" smtClean="0">
                <a:solidFill>
                  <a:srgbClr val="FFFF00"/>
                </a:solidFill>
              </a:rPr>
              <a:t/>
            </a:r>
            <a:br>
              <a:rPr lang="en-US" dirty="0" smtClean="0">
                <a:solidFill>
                  <a:srgbClr val="FFFF00"/>
                </a:solidFill>
              </a:rPr>
            </a:br>
            <a:endParaRPr lang="en-US" dirty="0">
              <a:solidFill>
                <a:srgbClr val="FFFF00"/>
              </a:solidFill>
            </a:endParaRPr>
          </a:p>
        </p:txBody>
      </p:sp>
      <p:sp>
        <p:nvSpPr>
          <p:cNvPr id="10" name="Subtitle 2"/>
          <p:cNvSpPr>
            <a:spLocks noGrp="1"/>
          </p:cNvSpPr>
          <p:nvPr>
            <p:ph type="subTitle" idx="1"/>
          </p:nvPr>
        </p:nvSpPr>
        <p:spPr>
          <a:xfrm>
            <a:off x="304799" y="609600"/>
            <a:ext cx="4876801" cy="5488913"/>
          </a:xfrm>
        </p:spPr>
        <p:txBody>
          <a:bodyPr>
            <a:normAutofit/>
          </a:bodyPr>
          <a:lstStyle/>
          <a:p>
            <a:pPr algn="l"/>
            <a:endParaRPr lang="en-US" sz="2400" dirty="0" smtClean="0">
              <a:solidFill>
                <a:schemeClr val="bg1"/>
              </a:solidFill>
            </a:endParaRPr>
          </a:p>
          <a:p>
            <a:pPr marL="457200" indent="-457200" algn="l">
              <a:buFont typeface="Arial" panose="020B0604020202020204" pitchFamily="34" charset="0"/>
              <a:buChar char="•"/>
            </a:pPr>
            <a:r>
              <a:rPr lang="en-US" dirty="0" smtClean="0">
                <a:solidFill>
                  <a:srgbClr val="FFFF00"/>
                </a:solidFill>
              </a:rPr>
              <a:t>Feature-level</a:t>
            </a:r>
          </a:p>
          <a:p>
            <a:pPr marL="1371600" lvl="2" indent="-457200" algn="l">
              <a:buFont typeface="Arial" panose="020B0604020202020204" pitchFamily="34" charset="0"/>
              <a:buChar char="•"/>
            </a:pPr>
            <a:r>
              <a:rPr lang="en-US" dirty="0" smtClean="0">
                <a:solidFill>
                  <a:srgbClr val="FFFF00"/>
                </a:solidFill>
              </a:rPr>
              <a:t>Who</a:t>
            </a:r>
            <a:r>
              <a:rPr lang="en-US" dirty="0" smtClean="0">
                <a:solidFill>
                  <a:schemeClr val="bg1"/>
                </a:solidFill>
              </a:rPr>
              <a:t>: Contact info for agency that last edited</a:t>
            </a:r>
          </a:p>
          <a:p>
            <a:pPr marL="1371600" lvl="2" indent="-457200" algn="l">
              <a:buFont typeface="Arial" panose="020B0604020202020204" pitchFamily="34" charset="0"/>
              <a:buChar char="•"/>
            </a:pPr>
            <a:endParaRPr lang="en-US" dirty="0" smtClean="0">
              <a:solidFill>
                <a:schemeClr val="bg1"/>
              </a:solidFill>
            </a:endParaRPr>
          </a:p>
          <a:p>
            <a:pPr marL="1371600" lvl="2" indent="-457200" algn="l">
              <a:buFont typeface="Arial" panose="020B0604020202020204" pitchFamily="34" charset="0"/>
              <a:buChar char="•"/>
            </a:pPr>
            <a:r>
              <a:rPr lang="en-US" dirty="0" smtClean="0">
                <a:solidFill>
                  <a:srgbClr val="FFFF00"/>
                </a:solidFill>
              </a:rPr>
              <a:t>What</a:t>
            </a:r>
            <a:r>
              <a:rPr lang="en-US" dirty="0" smtClean="0">
                <a:solidFill>
                  <a:schemeClr val="bg1"/>
                </a:solidFill>
              </a:rPr>
              <a:t>: A description of the edit made and the source used</a:t>
            </a:r>
          </a:p>
          <a:p>
            <a:pPr marL="1371600" lvl="2" indent="-457200" algn="l">
              <a:buFont typeface="Arial" panose="020B0604020202020204" pitchFamily="34" charset="0"/>
              <a:buChar char="•"/>
            </a:pPr>
            <a:endParaRPr lang="en-US" dirty="0" smtClean="0">
              <a:solidFill>
                <a:schemeClr val="bg1"/>
              </a:solidFill>
            </a:endParaRPr>
          </a:p>
          <a:p>
            <a:pPr marL="1371600" lvl="2" indent="-457200" algn="l">
              <a:buFont typeface="Arial" panose="020B0604020202020204" pitchFamily="34" charset="0"/>
              <a:buChar char="•"/>
            </a:pPr>
            <a:r>
              <a:rPr lang="en-US" dirty="0" smtClean="0">
                <a:solidFill>
                  <a:srgbClr val="FFFF00"/>
                </a:solidFill>
              </a:rPr>
              <a:t>When</a:t>
            </a:r>
            <a:r>
              <a:rPr lang="en-US" dirty="0" smtClean="0">
                <a:solidFill>
                  <a:schemeClr val="bg1"/>
                </a:solidFill>
              </a:rPr>
              <a:t>: date metadata was created and date of source used</a:t>
            </a:r>
          </a:p>
          <a:p>
            <a:pPr marL="1371600" lvl="2" indent="-457200" algn="l">
              <a:buFont typeface="Arial" panose="020B0604020202020204" pitchFamily="34" charset="0"/>
              <a:buChar char="•"/>
            </a:pPr>
            <a:endParaRPr lang="en-US" dirty="0" smtClean="0">
              <a:solidFill>
                <a:schemeClr val="bg1"/>
              </a:solidFill>
            </a:endParaRPr>
          </a:p>
          <a:p>
            <a:pPr marL="1371600" lvl="2" indent="-457200" algn="l">
              <a:buFont typeface="Arial" panose="020B0604020202020204" pitchFamily="34" charset="0"/>
              <a:buChar char="•"/>
            </a:pPr>
            <a:endParaRPr lang="en-US" dirty="0" smtClean="0">
              <a:solidFill>
                <a:schemeClr val="bg1"/>
              </a:solidFill>
            </a:endParaRPr>
          </a:p>
          <a:p>
            <a:pPr marL="457200" indent="-457200" algn="l">
              <a:buFont typeface="Arial" panose="020B0604020202020204" pitchFamily="34" charset="0"/>
              <a:buChar char="•"/>
            </a:pPr>
            <a:endParaRPr lang="en-US" dirty="0" smtClean="0">
              <a:solidFill>
                <a:schemeClr val="bg1"/>
              </a:solidFill>
            </a:endParaRPr>
          </a:p>
          <a:p>
            <a:pPr marL="457200" indent="-457200" algn="l">
              <a:buFont typeface="Arial" panose="020B0604020202020204" pitchFamily="34" charset="0"/>
              <a:buChar char="•"/>
            </a:pPr>
            <a:endParaRPr lang="en-US" dirty="0" smtClean="0">
              <a:solidFill>
                <a:schemeClr val="bg1"/>
              </a:solidFill>
            </a:endParaRPr>
          </a:p>
          <a:p>
            <a:pPr marL="457200" indent="-457200" algn="l">
              <a:buFont typeface="Arial" panose="020B0604020202020204" pitchFamily="34" charset="0"/>
              <a:buChar char="•"/>
            </a:pPr>
            <a:endParaRPr lang="en-US" dirty="0">
              <a:solidFill>
                <a:schemeClr val="bg1"/>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7825" y="914400"/>
            <a:ext cx="353377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7350" y="2095500"/>
            <a:ext cx="352425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7350" y="4962525"/>
            <a:ext cx="3524250"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ubtitle 2"/>
          <p:cNvSpPr txBox="1">
            <a:spLocks/>
          </p:cNvSpPr>
          <p:nvPr/>
        </p:nvSpPr>
        <p:spPr>
          <a:xfrm>
            <a:off x="1676400" y="5943600"/>
            <a:ext cx="4953001" cy="609599"/>
          </a:xfrm>
          <a:prstGeom prst="rect">
            <a:avLst/>
          </a:prstGeom>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US" sz="2400" dirty="0" smtClean="0">
              <a:solidFill>
                <a:schemeClr val="bg1"/>
              </a:solidFill>
            </a:endParaRPr>
          </a:p>
          <a:p>
            <a:pPr algn="l"/>
            <a:r>
              <a:rPr lang="en-US" sz="11200" dirty="0" smtClean="0">
                <a:solidFill>
                  <a:srgbClr val="FFFF00"/>
                </a:solidFill>
              </a:rPr>
              <a:t>For every single </a:t>
            </a:r>
            <a:r>
              <a:rPr lang="en-US" sz="11200" dirty="0" smtClean="0">
                <a:solidFill>
                  <a:srgbClr val="FFFF00"/>
                </a:solidFill>
              </a:rPr>
              <a:t>feature!</a:t>
            </a:r>
            <a:endParaRPr lang="en-US" sz="11200" dirty="0" smtClean="0">
              <a:solidFill>
                <a:schemeClr val="bg1"/>
              </a:solidFill>
            </a:endParaRPr>
          </a:p>
          <a:p>
            <a:pPr marL="1371600" lvl="2" indent="-457200" algn="l">
              <a:buFont typeface="Arial" panose="020B0604020202020204" pitchFamily="34" charset="0"/>
              <a:buChar char="•"/>
            </a:pPr>
            <a:endParaRPr lang="en-US" dirty="0" smtClean="0">
              <a:solidFill>
                <a:schemeClr val="bg1"/>
              </a:solidFill>
            </a:endParaRPr>
          </a:p>
          <a:p>
            <a:pPr marL="1371600" lvl="2" indent="-457200" algn="l">
              <a:buFont typeface="Arial" panose="020B0604020202020204" pitchFamily="34" charset="0"/>
              <a:buChar char="•"/>
            </a:pPr>
            <a:endParaRPr lang="en-US" dirty="0" smtClean="0">
              <a:solidFill>
                <a:schemeClr val="bg1"/>
              </a:solidFill>
            </a:endParaRPr>
          </a:p>
          <a:p>
            <a:pPr marL="457200" indent="-457200" algn="l">
              <a:buFont typeface="Arial" panose="020B0604020202020204" pitchFamily="34" charset="0"/>
              <a:buChar char="•"/>
            </a:pPr>
            <a:endParaRPr lang="en-US" dirty="0" smtClean="0">
              <a:solidFill>
                <a:schemeClr val="bg1"/>
              </a:solidFill>
            </a:endParaRPr>
          </a:p>
          <a:p>
            <a:pPr marL="457200" indent="-457200" algn="l">
              <a:buFont typeface="Arial" panose="020B0604020202020204" pitchFamily="34" charset="0"/>
              <a:buChar char="•"/>
            </a:pPr>
            <a:endParaRPr lang="en-US" dirty="0" smtClean="0">
              <a:solidFill>
                <a:schemeClr val="bg1"/>
              </a:solidFill>
            </a:endParaRPr>
          </a:p>
          <a:p>
            <a:pPr marL="457200" indent="-457200" algn="l">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12210678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FFFF00"/>
                </a:solidFill>
              </a:rPr>
              <a:t>Take Home Messages</a:t>
            </a:r>
            <a:endParaRPr lang="en-US" dirty="0">
              <a:solidFill>
                <a:srgbClr val="FFFF00"/>
              </a:solidFill>
            </a:endParaRPr>
          </a:p>
        </p:txBody>
      </p:sp>
      <p:sp>
        <p:nvSpPr>
          <p:cNvPr id="6" name="Content Placeholder 5"/>
          <p:cNvSpPr>
            <a:spLocks noGrp="1"/>
          </p:cNvSpPr>
          <p:nvPr>
            <p:ph idx="1"/>
          </p:nvPr>
        </p:nvSpPr>
        <p:spPr/>
        <p:txBody>
          <a:bodyPr>
            <a:normAutofit fontScale="85000" lnSpcReduction="20000"/>
          </a:bodyPr>
          <a:lstStyle/>
          <a:p>
            <a:r>
              <a:rPr lang="en-US" dirty="0" smtClean="0">
                <a:solidFill>
                  <a:schemeClr val="bg1"/>
                </a:solidFill>
              </a:rPr>
              <a:t>The NHD is a vast digital spatial database (GIS) representing the Nation’s surface water features</a:t>
            </a:r>
          </a:p>
          <a:p>
            <a:endParaRPr lang="en-US" dirty="0" smtClean="0">
              <a:solidFill>
                <a:schemeClr val="bg1"/>
              </a:solidFill>
            </a:endParaRPr>
          </a:p>
          <a:p>
            <a:r>
              <a:rPr lang="en-US" dirty="0" smtClean="0">
                <a:solidFill>
                  <a:schemeClr val="bg1"/>
                </a:solidFill>
              </a:rPr>
              <a:t>The NHD provides a flow-directed network</a:t>
            </a:r>
          </a:p>
          <a:p>
            <a:pPr lvl="1"/>
            <a:r>
              <a:rPr lang="en-US" dirty="0">
                <a:solidFill>
                  <a:schemeClr val="bg1"/>
                </a:solidFill>
              </a:rPr>
              <a:t>The flow network </a:t>
            </a:r>
            <a:r>
              <a:rPr lang="en-US" dirty="0" smtClean="0">
                <a:solidFill>
                  <a:schemeClr val="bg1"/>
                </a:solidFill>
              </a:rPr>
              <a:t>is </a:t>
            </a:r>
            <a:r>
              <a:rPr lang="en-US" dirty="0">
                <a:solidFill>
                  <a:schemeClr val="bg1"/>
                </a:solidFill>
              </a:rPr>
              <a:t>what gives NHD its analytic </a:t>
            </a:r>
            <a:r>
              <a:rPr lang="en-US" dirty="0" smtClean="0">
                <a:solidFill>
                  <a:schemeClr val="bg1"/>
                </a:solidFill>
              </a:rPr>
              <a:t>power</a:t>
            </a:r>
          </a:p>
          <a:p>
            <a:endParaRPr lang="en-US" dirty="0" smtClean="0">
              <a:solidFill>
                <a:schemeClr val="bg1"/>
              </a:solidFill>
            </a:endParaRPr>
          </a:p>
          <a:p>
            <a:r>
              <a:rPr lang="en-US" dirty="0" smtClean="0">
                <a:solidFill>
                  <a:schemeClr val="bg1"/>
                </a:solidFill>
              </a:rPr>
              <a:t>The </a:t>
            </a:r>
            <a:r>
              <a:rPr lang="en-US" dirty="0">
                <a:solidFill>
                  <a:schemeClr val="bg1"/>
                </a:solidFill>
              </a:rPr>
              <a:t>NHD provides an addressing system for water-related </a:t>
            </a:r>
            <a:r>
              <a:rPr lang="en-US" dirty="0" smtClean="0">
                <a:solidFill>
                  <a:schemeClr val="bg1"/>
                </a:solidFill>
              </a:rPr>
              <a:t>data (linear referencing)</a:t>
            </a:r>
            <a:endParaRPr lang="en-US" dirty="0" smtClean="0">
              <a:solidFill>
                <a:schemeClr val="bg1"/>
              </a:solidFill>
            </a:endParaRPr>
          </a:p>
          <a:p>
            <a:endParaRPr lang="en-US" dirty="0" smtClean="0">
              <a:solidFill>
                <a:schemeClr val="bg1"/>
              </a:solidFill>
            </a:endParaRPr>
          </a:p>
          <a:p>
            <a:r>
              <a:rPr lang="en-US" dirty="0" smtClean="0">
                <a:solidFill>
                  <a:schemeClr val="bg1"/>
                </a:solidFill>
              </a:rPr>
              <a:t>The </a:t>
            </a:r>
            <a:r>
              <a:rPr lang="en-US" dirty="0">
                <a:solidFill>
                  <a:schemeClr val="bg1"/>
                </a:solidFill>
              </a:rPr>
              <a:t>NHD has feature-level </a:t>
            </a:r>
            <a:r>
              <a:rPr lang="en-US" dirty="0" smtClean="0">
                <a:solidFill>
                  <a:schemeClr val="bg1"/>
                </a:solidFill>
              </a:rPr>
              <a:t>metadata that describe </a:t>
            </a:r>
            <a:r>
              <a:rPr lang="en-US" dirty="0" smtClean="0">
                <a:solidFill>
                  <a:schemeClr val="bg1"/>
                </a:solidFill>
              </a:rPr>
              <a:t>the who </a:t>
            </a:r>
            <a:r>
              <a:rPr lang="en-US" dirty="0" smtClean="0">
                <a:solidFill>
                  <a:schemeClr val="bg1"/>
                </a:solidFill>
              </a:rPr>
              <a:t>what and when of every feature</a:t>
            </a:r>
            <a:endParaRPr lang="en-US" dirty="0">
              <a:solidFill>
                <a:schemeClr val="bg1"/>
              </a:solidFill>
            </a:endParaRPr>
          </a:p>
          <a:p>
            <a:pPr lvl="1"/>
            <a:endParaRPr lang="en-US" dirty="0" smtClean="0">
              <a:solidFill>
                <a:schemeClr val="bg1"/>
              </a:solidFill>
            </a:endParaRPr>
          </a:p>
        </p:txBody>
      </p:sp>
    </p:spTree>
    <p:extLst>
      <p:ext uri="{BB962C8B-B14F-4D97-AF65-F5344CB8AC3E}">
        <p14:creationId xmlns:p14="http://schemas.microsoft.com/office/powerpoint/2010/main" val="14238766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FFFF00"/>
                </a:solidFill>
              </a:rPr>
              <a:t>USGS Video</a:t>
            </a:r>
            <a:endParaRPr lang="en-US" dirty="0">
              <a:solidFill>
                <a:srgbClr val="FFFF00"/>
              </a:solidFill>
            </a:endParaRPr>
          </a:p>
        </p:txBody>
      </p:sp>
      <p:sp>
        <p:nvSpPr>
          <p:cNvPr id="6" name="Content Placeholder 5"/>
          <p:cNvSpPr>
            <a:spLocks noGrp="1"/>
          </p:cNvSpPr>
          <p:nvPr>
            <p:ph idx="1"/>
          </p:nvPr>
        </p:nvSpPr>
        <p:spPr/>
        <p:txBody>
          <a:bodyPr>
            <a:normAutofit/>
          </a:bodyPr>
          <a:lstStyle/>
          <a:p>
            <a:r>
              <a:rPr lang="en-US" dirty="0" smtClean="0">
                <a:solidFill>
                  <a:schemeClr val="bg1"/>
                </a:solidFill>
              </a:rPr>
              <a:t>USGS overview of the NHD (6:33)</a:t>
            </a:r>
          </a:p>
          <a:p>
            <a:pPr lvl="1"/>
            <a:r>
              <a:rPr lang="en-US" dirty="0" smtClean="0">
                <a:solidFill>
                  <a:schemeClr val="bg1"/>
                </a:solidFill>
              </a:rPr>
              <a:t>http</a:t>
            </a:r>
            <a:r>
              <a:rPr lang="en-US" dirty="0">
                <a:solidFill>
                  <a:schemeClr val="bg1"/>
                </a:solidFill>
              </a:rPr>
              <a:t>://</a:t>
            </a:r>
            <a:r>
              <a:rPr lang="en-US" dirty="0" smtClean="0">
                <a:solidFill>
                  <a:schemeClr val="bg1"/>
                </a:solidFill>
              </a:rPr>
              <a:t>nhd.usgs.gov/nhd_video.html</a:t>
            </a:r>
          </a:p>
          <a:p>
            <a:endParaRPr lang="en-US" dirty="0" smtClean="0"/>
          </a:p>
        </p:txBody>
      </p:sp>
    </p:spTree>
    <p:extLst>
      <p:ext uri="{BB962C8B-B14F-4D97-AF65-F5344CB8AC3E}">
        <p14:creationId xmlns:p14="http://schemas.microsoft.com/office/powerpoint/2010/main" val="98967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7698" y="739034"/>
            <a:ext cx="5257800" cy="5971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1066800"/>
            <a:ext cx="3810000" cy="477053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chemeClr val="bg1"/>
                </a:solidFill>
              </a:rPr>
              <a:t>A comprehensive set of </a:t>
            </a:r>
            <a:r>
              <a:rPr lang="en-US" sz="2400" dirty="0" smtClean="0">
                <a:solidFill>
                  <a:srgbClr val="FFFF00"/>
                </a:solidFill>
              </a:rPr>
              <a:t>digital spatial data</a:t>
            </a:r>
            <a:r>
              <a:rPr lang="en-US" sz="2400" dirty="0" smtClean="0">
                <a:solidFill>
                  <a:schemeClr val="bg1"/>
                </a:solidFill>
              </a:rPr>
              <a:t> representing the nation’s surface water features:</a:t>
            </a:r>
          </a:p>
          <a:p>
            <a:pPr marL="285750" indent="-285750">
              <a:buFont typeface="Arial" panose="020B0604020202020204" pitchFamily="34" charset="0"/>
              <a:buChar char="•"/>
            </a:pPr>
            <a:endParaRPr lang="en-US" sz="2400" dirty="0" smtClean="0">
              <a:solidFill>
                <a:schemeClr val="bg1"/>
              </a:solidFill>
            </a:endParaRPr>
          </a:p>
          <a:p>
            <a:pPr marL="742950" lvl="1" indent="-285750">
              <a:buFont typeface="Arial" panose="020B0604020202020204" pitchFamily="34" charset="0"/>
              <a:buChar char="•"/>
            </a:pPr>
            <a:r>
              <a:rPr lang="en-US" sz="2000" dirty="0" smtClean="0">
                <a:solidFill>
                  <a:schemeClr val="bg1"/>
                </a:solidFill>
              </a:rPr>
              <a:t>Lakes/ponds </a:t>
            </a:r>
            <a:r>
              <a:rPr lang="en-US" sz="1600" dirty="0" smtClean="0">
                <a:solidFill>
                  <a:schemeClr val="bg1"/>
                </a:solidFill>
              </a:rPr>
              <a:t>(200K +)</a:t>
            </a:r>
          </a:p>
          <a:p>
            <a:pPr marL="742950" lvl="1" indent="-285750">
              <a:buFont typeface="Arial" panose="020B0604020202020204" pitchFamily="34" charset="0"/>
              <a:buChar char="•"/>
            </a:pPr>
            <a:r>
              <a:rPr lang="en-US" sz="2000" dirty="0" smtClean="0">
                <a:solidFill>
                  <a:schemeClr val="bg1"/>
                </a:solidFill>
              </a:rPr>
              <a:t>Rivers/streams </a:t>
            </a:r>
            <a:r>
              <a:rPr lang="en-US" sz="1600" dirty="0" smtClean="0">
                <a:solidFill>
                  <a:schemeClr val="bg1"/>
                </a:solidFill>
              </a:rPr>
              <a:t>(170K+ mi)</a:t>
            </a:r>
          </a:p>
          <a:p>
            <a:pPr marL="742950" lvl="1" indent="-285750">
              <a:buFont typeface="Arial" panose="020B0604020202020204" pitchFamily="34" charset="0"/>
              <a:buChar char="•"/>
            </a:pPr>
            <a:r>
              <a:rPr lang="en-US" sz="2000" dirty="0" smtClean="0">
                <a:solidFill>
                  <a:schemeClr val="bg1"/>
                </a:solidFill>
              </a:rPr>
              <a:t>Springs </a:t>
            </a:r>
            <a:r>
              <a:rPr lang="en-US" sz="1600" dirty="0" smtClean="0">
                <a:solidFill>
                  <a:schemeClr val="bg1"/>
                </a:solidFill>
              </a:rPr>
              <a:t>(10,661)</a:t>
            </a:r>
          </a:p>
          <a:p>
            <a:pPr marL="742950" lvl="1" indent="-285750">
              <a:buFont typeface="Arial" panose="020B0604020202020204" pitchFamily="34" charset="0"/>
              <a:buChar char="•"/>
            </a:pPr>
            <a:r>
              <a:rPr lang="en-US" sz="2000" dirty="0" smtClean="0">
                <a:solidFill>
                  <a:schemeClr val="bg1"/>
                </a:solidFill>
              </a:rPr>
              <a:t>Waterfalls </a:t>
            </a:r>
            <a:r>
              <a:rPr lang="en-US" sz="1600" dirty="0" smtClean="0">
                <a:solidFill>
                  <a:schemeClr val="bg1"/>
                </a:solidFill>
              </a:rPr>
              <a:t>(364)</a:t>
            </a:r>
          </a:p>
          <a:p>
            <a:pPr marL="742950" lvl="1" indent="-285750">
              <a:buFont typeface="Arial" panose="020B0604020202020204" pitchFamily="34" charset="0"/>
              <a:buChar char="•"/>
            </a:pPr>
            <a:r>
              <a:rPr lang="en-US" sz="2000" dirty="0" smtClean="0">
                <a:solidFill>
                  <a:schemeClr val="bg1"/>
                </a:solidFill>
              </a:rPr>
              <a:t>Gauges </a:t>
            </a:r>
            <a:r>
              <a:rPr lang="en-US" sz="1600" dirty="0" smtClean="0">
                <a:solidFill>
                  <a:schemeClr val="bg1"/>
                </a:solidFill>
              </a:rPr>
              <a:t>(4956)</a:t>
            </a:r>
          </a:p>
          <a:p>
            <a:pPr marL="742950" lvl="1" indent="-285750">
              <a:buFont typeface="Arial" panose="020B0604020202020204" pitchFamily="34" charset="0"/>
              <a:buChar char="•"/>
            </a:pPr>
            <a:r>
              <a:rPr lang="en-US" sz="2000" dirty="0" smtClean="0">
                <a:solidFill>
                  <a:schemeClr val="bg1"/>
                </a:solidFill>
              </a:rPr>
              <a:t>WQ Stations </a:t>
            </a:r>
            <a:r>
              <a:rPr lang="en-US" sz="1600" dirty="0" smtClean="0">
                <a:solidFill>
                  <a:schemeClr val="bg1"/>
                </a:solidFill>
              </a:rPr>
              <a:t>(3190)</a:t>
            </a:r>
          </a:p>
          <a:p>
            <a:pPr marL="742950" lvl="1" indent="-285750">
              <a:buFont typeface="Arial" panose="020B0604020202020204" pitchFamily="34" charset="0"/>
              <a:buChar char="•"/>
            </a:pPr>
            <a:r>
              <a:rPr lang="en-US" sz="2000" dirty="0" smtClean="0">
                <a:solidFill>
                  <a:schemeClr val="bg1"/>
                </a:solidFill>
              </a:rPr>
              <a:t>Dams </a:t>
            </a:r>
            <a:r>
              <a:rPr lang="en-US" sz="1600" dirty="0" smtClean="0">
                <a:solidFill>
                  <a:schemeClr val="bg1"/>
                </a:solidFill>
              </a:rPr>
              <a:t>(3699)</a:t>
            </a:r>
          </a:p>
          <a:p>
            <a:pPr marL="742950" lvl="1" indent="-285750">
              <a:buFont typeface="Arial" panose="020B0604020202020204" pitchFamily="34" charset="0"/>
              <a:buChar char="•"/>
            </a:pPr>
            <a:r>
              <a:rPr lang="en-US" sz="2000" dirty="0" smtClean="0">
                <a:solidFill>
                  <a:schemeClr val="bg1"/>
                </a:solidFill>
              </a:rPr>
              <a:t>Wells </a:t>
            </a:r>
            <a:r>
              <a:rPr lang="en-US" sz="1600" dirty="0" smtClean="0">
                <a:solidFill>
                  <a:schemeClr val="bg1"/>
                </a:solidFill>
              </a:rPr>
              <a:t>(5835)</a:t>
            </a:r>
          </a:p>
          <a:p>
            <a:pPr marL="742950" lvl="1" indent="-285750">
              <a:buFont typeface="Arial" panose="020B0604020202020204" pitchFamily="34" charset="0"/>
              <a:buChar char="•"/>
            </a:pPr>
            <a:r>
              <a:rPr lang="en-US" sz="2000" dirty="0" smtClean="0">
                <a:solidFill>
                  <a:schemeClr val="bg1"/>
                </a:solidFill>
              </a:rPr>
              <a:t>And </a:t>
            </a:r>
            <a:r>
              <a:rPr lang="en-US" sz="2000" dirty="0" smtClean="0">
                <a:solidFill>
                  <a:srgbClr val="FFFF00"/>
                </a:solidFill>
              </a:rPr>
              <a:t>more! . . . </a:t>
            </a:r>
          </a:p>
        </p:txBody>
      </p:sp>
      <p:sp>
        <p:nvSpPr>
          <p:cNvPr id="66" name="TextBox 65"/>
          <p:cNvSpPr txBox="1"/>
          <p:nvPr/>
        </p:nvSpPr>
        <p:spPr>
          <a:xfrm>
            <a:off x="0" y="76200"/>
            <a:ext cx="9144000" cy="646331"/>
          </a:xfrm>
          <a:prstGeom prst="rect">
            <a:avLst/>
          </a:prstGeom>
          <a:noFill/>
        </p:spPr>
        <p:txBody>
          <a:bodyPr wrap="square" rtlCol="0">
            <a:spAutoFit/>
          </a:bodyPr>
          <a:lstStyle/>
          <a:p>
            <a:pPr algn="ctr"/>
            <a:r>
              <a:rPr lang="en-US" sz="3600" dirty="0" smtClean="0">
                <a:solidFill>
                  <a:srgbClr val="FFFF00"/>
                </a:solidFill>
              </a:rPr>
              <a:t>What is the National Hydrography Dataset?</a:t>
            </a:r>
            <a:endParaRPr lang="en-US" sz="3600" dirty="0">
              <a:solidFill>
                <a:srgbClr val="FFFF00"/>
              </a:solidFill>
            </a:endParaRPr>
          </a:p>
        </p:txBody>
      </p:sp>
      <p:sp>
        <p:nvSpPr>
          <p:cNvPr id="6" name="TextBox 5"/>
          <p:cNvSpPr txBox="1"/>
          <p:nvPr/>
        </p:nvSpPr>
        <p:spPr>
          <a:xfrm>
            <a:off x="4227743" y="6243935"/>
            <a:ext cx="4382857" cy="461665"/>
          </a:xfrm>
          <a:prstGeom prst="rect">
            <a:avLst/>
          </a:prstGeom>
          <a:solidFill>
            <a:schemeClr val="tx1"/>
          </a:solidFill>
        </p:spPr>
        <p:txBody>
          <a:bodyPr wrap="square" rtlCol="0">
            <a:spAutoFit/>
          </a:bodyPr>
          <a:lstStyle/>
          <a:p>
            <a:pPr algn="ctr"/>
            <a:r>
              <a:rPr lang="en-US" sz="2400" b="1" dirty="0" smtClean="0">
                <a:solidFill>
                  <a:schemeClr val="bg1"/>
                </a:solidFill>
              </a:rPr>
              <a:t>NHD high-resolution (24K</a:t>
            </a:r>
            <a:r>
              <a:rPr lang="en-US" sz="2400" b="1" dirty="0">
                <a:solidFill>
                  <a:schemeClr val="bg1"/>
                </a:solidFill>
              </a:rPr>
              <a: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7743" y="5616201"/>
            <a:ext cx="1551898" cy="627734"/>
          </a:xfrm>
          <a:prstGeom prst="rect">
            <a:avLst/>
          </a:prstGeom>
        </p:spPr>
      </p:pic>
    </p:spTree>
    <p:extLst>
      <p:ext uri="{BB962C8B-B14F-4D97-AF65-F5344CB8AC3E}">
        <p14:creationId xmlns:p14="http://schemas.microsoft.com/office/powerpoint/2010/main" val="1009806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990600"/>
            <a:ext cx="8077200"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solidFill>
                  <a:schemeClr val="bg1"/>
                </a:solidFill>
              </a:rPr>
              <a:t>Water data and information!</a:t>
            </a:r>
            <a:endParaRPr lang="en-US" sz="2400" dirty="0" smtClean="0">
              <a:solidFill>
                <a:srgbClr val="FFFF00"/>
              </a:solidFill>
            </a:endParaRPr>
          </a:p>
        </p:txBody>
      </p:sp>
      <p:sp>
        <p:nvSpPr>
          <p:cNvPr id="66" name="TextBox 65"/>
          <p:cNvSpPr txBox="1"/>
          <p:nvPr/>
        </p:nvSpPr>
        <p:spPr>
          <a:xfrm>
            <a:off x="0" y="115669"/>
            <a:ext cx="9144000" cy="646331"/>
          </a:xfrm>
          <a:prstGeom prst="rect">
            <a:avLst/>
          </a:prstGeom>
          <a:noFill/>
        </p:spPr>
        <p:txBody>
          <a:bodyPr wrap="square" rtlCol="0">
            <a:spAutoFit/>
          </a:bodyPr>
          <a:lstStyle/>
          <a:p>
            <a:pPr algn="ctr"/>
            <a:r>
              <a:rPr lang="en-US" sz="3600" dirty="0" smtClean="0">
                <a:solidFill>
                  <a:srgbClr val="FFFF00"/>
                </a:solidFill>
              </a:rPr>
              <a:t>What is the National Hydrography Dataset?</a:t>
            </a:r>
            <a:endParaRPr lang="en-US" sz="3600" dirty="0">
              <a:solidFill>
                <a:srgbClr val="FFFF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519658"/>
            <a:ext cx="6748086" cy="5219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5126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98425"/>
            <a:ext cx="8610600" cy="1012825"/>
          </a:xfrm>
        </p:spPr>
        <p:txBody>
          <a:bodyPr>
            <a:normAutofit/>
          </a:bodyPr>
          <a:lstStyle/>
          <a:p>
            <a:r>
              <a:rPr lang="en-US" sz="3600" dirty="0" smtClean="0">
                <a:solidFill>
                  <a:srgbClr val="FFFF00"/>
                </a:solidFill>
              </a:rPr>
              <a:t>How are the data organized?</a:t>
            </a:r>
            <a:endParaRPr lang="en-US" sz="3600" dirty="0">
              <a:solidFill>
                <a:srgbClr val="FFFF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83" y="832381"/>
            <a:ext cx="8932323" cy="5644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5089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990600"/>
            <a:ext cx="8458200"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chemeClr val="bg1"/>
                </a:solidFill>
              </a:rPr>
              <a:t>A flow directed </a:t>
            </a:r>
            <a:r>
              <a:rPr lang="en-US" sz="2400" dirty="0" smtClean="0">
                <a:solidFill>
                  <a:srgbClr val="FFFF00"/>
                </a:solidFill>
              </a:rPr>
              <a:t>network</a:t>
            </a:r>
            <a:r>
              <a:rPr lang="en-US" sz="2400" dirty="0" smtClean="0">
                <a:solidFill>
                  <a:schemeClr val="bg1"/>
                </a:solidFill>
              </a:rPr>
              <a:t> (upstream and downstream traces)</a:t>
            </a:r>
          </a:p>
          <a:p>
            <a:pPr marL="742950" lvl="1" indent="-285750">
              <a:buFont typeface="Arial" panose="020B0604020202020204" pitchFamily="34" charset="0"/>
              <a:buChar char="•"/>
            </a:pPr>
            <a:r>
              <a:rPr lang="en-US" sz="2400" dirty="0" smtClean="0">
                <a:solidFill>
                  <a:schemeClr val="bg1"/>
                </a:solidFill>
              </a:rPr>
              <a:t>Gives intelligence to the data</a:t>
            </a:r>
          </a:p>
        </p:txBody>
      </p:sp>
      <p:sp>
        <p:nvSpPr>
          <p:cNvPr id="66" name="TextBox 65"/>
          <p:cNvSpPr txBox="1"/>
          <p:nvPr/>
        </p:nvSpPr>
        <p:spPr>
          <a:xfrm>
            <a:off x="-12192" y="191869"/>
            <a:ext cx="9144000" cy="646331"/>
          </a:xfrm>
          <a:prstGeom prst="rect">
            <a:avLst/>
          </a:prstGeom>
          <a:noFill/>
        </p:spPr>
        <p:txBody>
          <a:bodyPr wrap="square" rtlCol="0">
            <a:spAutoFit/>
          </a:bodyPr>
          <a:lstStyle/>
          <a:p>
            <a:pPr algn="ctr"/>
            <a:r>
              <a:rPr lang="en-US" sz="3600" dirty="0" smtClean="0">
                <a:solidFill>
                  <a:srgbClr val="FFFF00"/>
                </a:solidFill>
              </a:rPr>
              <a:t>What does the NHD provide?</a:t>
            </a:r>
            <a:endParaRPr lang="en-US" sz="3600" dirty="0">
              <a:solidFill>
                <a:srgbClr val="FFFF00"/>
              </a:solidFill>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57401"/>
            <a:ext cx="6781800" cy="456703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500014"/>
            <a:ext cx="3810000" cy="219074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53946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66800"/>
            <a:ext cx="8153400"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chemeClr val="bg1"/>
                </a:solidFill>
              </a:rPr>
              <a:t>A nationally consistent </a:t>
            </a:r>
            <a:r>
              <a:rPr lang="en-US" sz="2400" dirty="0" smtClean="0">
                <a:solidFill>
                  <a:srgbClr val="FFFF00"/>
                </a:solidFill>
              </a:rPr>
              <a:t>addressing</a:t>
            </a:r>
            <a:r>
              <a:rPr lang="en-US" sz="2400" dirty="0" smtClean="0"/>
              <a:t> </a:t>
            </a:r>
            <a:r>
              <a:rPr lang="en-US" sz="2400" dirty="0" smtClean="0">
                <a:solidFill>
                  <a:schemeClr val="bg1"/>
                </a:solidFill>
              </a:rPr>
              <a:t>system for water data (linear referencing)</a:t>
            </a:r>
          </a:p>
        </p:txBody>
      </p:sp>
      <p:sp>
        <p:nvSpPr>
          <p:cNvPr id="66" name="TextBox 65"/>
          <p:cNvSpPr txBox="1"/>
          <p:nvPr/>
        </p:nvSpPr>
        <p:spPr>
          <a:xfrm>
            <a:off x="-12192" y="191869"/>
            <a:ext cx="9144000" cy="646331"/>
          </a:xfrm>
          <a:prstGeom prst="rect">
            <a:avLst/>
          </a:prstGeom>
          <a:noFill/>
        </p:spPr>
        <p:txBody>
          <a:bodyPr wrap="square" rtlCol="0">
            <a:spAutoFit/>
          </a:bodyPr>
          <a:lstStyle/>
          <a:p>
            <a:pPr algn="ctr"/>
            <a:r>
              <a:rPr lang="en-US" sz="3600" dirty="0" smtClean="0">
                <a:solidFill>
                  <a:srgbClr val="FFFF00"/>
                </a:solidFill>
              </a:rPr>
              <a:t>What does the NHD provide?</a:t>
            </a:r>
            <a:endParaRPr lang="en-US" sz="3600" dirty="0">
              <a:solidFill>
                <a:srgbClr val="FFFF00"/>
              </a:solidFill>
            </a:endParaRPr>
          </a:p>
        </p:txBody>
      </p:sp>
      <p:sp>
        <p:nvSpPr>
          <p:cNvPr id="4" name="TextBox 3"/>
          <p:cNvSpPr txBox="1"/>
          <p:nvPr/>
        </p:nvSpPr>
        <p:spPr>
          <a:xfrm>
            <a:off x="5867400" y="5646003"/>
            <a:ext cx="2895600" cy="830997"/>
          </a:xfrm>
          <a:prstGeom prst="rect">
            <a:avLst/>
          </a:prstGeom>
          <a:noFill/>
        </p:spPr>
        <p:txBody>
          <a:bodyPr wrap="square" rtlCol="0">
            <a:spAutoFit/>
          </a:bodyPr>
          <a:lstStyle/>
          <a:p>
            <a:pPr algn="ctr"/>
            <a:r>
              <a:rPr lang="en-US" sz="2400" dirty="0" smtClean="0">
                <a:solidFill>
                  <a:schemeClr val="bg1"/>
                </a:solidFill>
              </a:rPr>
              <a:t>Much like addresses on a street</a:t>
            </a:r>
            <a:endParaRPr lang="en-US" sz="2400" dirty="0">
              <a:solidFill>
                <a:schemeClr val="bg1"/>
              </a:solidFill>
            </a:endParaRPr>
          </a:p>
        </p:txBody>
      </p:sp>
      <p:pic>
        <p:nvPicPr>
          <p:cNvPr id="1026" name="Picture 2" descr="C:\Users\cw0117\AppData\Local\Microsoft\Windows\Temporary Internet Files\Content.IE5\WDXGCWL0\MC90005332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4878" y="3373679"/>
            <a:ext cx="2240644" cy="229912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048381" y="1569720"/>
            <a:ext cx="1666619" cy="830997"/>
          </a:xfrm>
          <a:prstGeom prst="rect">
            <a:avLst/>
          </a:prstGeom>
          <a:noFill/>
        </p:spPr>
        <p:txBody>
          <a:bodyPr wrap="square" rtlCol="0">
            <a:spAutoFit/>
          </a:bodyPr>
          <a:lstStyle/>
          <a:p>
            <a:pPr algn="ctr"/>
            <a:r>
              <a:rPr lang="en-US" sz="2400" dirty="0" smtClean="0">
                <a:solidFill>
                  <a:schemeClr val="bg1"/>
                </a:solidFill>
              </a:rPr>
              <a:t>Gauge</a:t>
            </a:r>
          </a:p>
          <a:p>
            <a:pPr algn="ctr"/>
            <a:r>
              <a:rPr lang="en-US" sz="2400" dirty="0" smtClean="0">
                <a:solidFill>
                  <a:schemeClr val="bg1"/>
                </a:solidFill>
              </a:rPr>
              <a:t> (m = 50)</a:t>
            </a:r>
            <a:endParaRPr lang="en-US" sz="2400" dirty="0">
              <a:solidFill>
                <a:schemeClr val="bg1"/>
              </a:solidFill>
            </a:endParaRPr>
          </a:p>
        </p:txBody>
      </p:sp>
      <p:grpSp>
        <p:nvGrpSpPr>
          <p:cNvPr id="6" name="Group 5"/>
          <p:cNvGrpSpPr/>
          <p:nvPr/>
        </p:nvGrpSpPr>
        <p:grpSpPr>
          <a:xfrm>
            <a:off x="1524809" y="2057400"/>
            <a:ext cx="5135071" cy="4628941"/>
            <a:chOff x="1524809" y="2057400"/>
            <a:chExt cx="5135071" cy="4628941"/>
          </a:xfrm>
        </p:grpSpPr>
        <p:sp>
          <p:nvSpPr>
            <p:cNvPr id="8" name="Freeform 7"/>
            <p:cNvSpPr/>
            <p:nvPr/>
          </p:nvSpPr>
          <p:spPr>
            <a:xfrm>
              <a:off x="1676400" y="2356892"/>
              <a:ext cx="4983480" cy="4306840"/>
            </a:xfrm>
            <a:custGeom>
              <a:avLst/>
              <a:gdLst>
                <a:gd name="connsiteX0" fmla="*/ 4983480 w 4983480"/>
                <a:gd name="connsiteY0" fmla="*/ 173736 h 4306840"/>
                <a:gd name="connsiteX1" fmla="*/ 4910328 w 4983480"/>
                <a:gd name="connsiteY1" fmla="*/ 118872 h 4306840"/>
                <a:gd name="connsiteX2" fmla="*/ 4882896 w 4983480"/>
                <a:gd name="connsiteY2" fmla="*/ 109728 h 4306840"/>
                <a:gd name="connsiteX3" fmla="*/ 4846320 w 4983480"/>
                <a:gd name="connsiteY3" fmla="*/ 91440 h 4306840"/>
                <a:gd name="connsiteX4" fmla="*/ 4764024 w 4983480"/>
                <a:gd name="connsiteY4" fmla="*/ 64008 h 4306840"/>
                <a:gd name="connsiteX5" fmla="*/ 4736592 w 4983480"/>
                <a:gd name="connsiteY5" fmla="*/ 54864 h 4306840"/>
                <a:gd name="connsiteX6" fmla="*/ 4709160 w 4983480"/>
                <a:gd name="connsiteY6" fmla="*/ 45720 h 4306840"/>
                <a:gd name="connsiteX7" fmla="*/ 4663440 w 4983480"/>
                <a:gd name="connsiteY7" fmla="*/ 36576 h 4306840"/>
                <a:gd name="connsiteX8" fmla="*/ 4636008 w 4983480"/>
                <a:gd name="connsiteY8" fmla="*/ 27432 h 4306840"/>
                <a:gd name="connsiteX9" fmla="*/ 4453128 w 4983480"/>
                <a:gd name="connsiteY9" fmla="*/ 9144 h 4306840"/>
                <a:gd name="connsiteX10" fmla="*/ 4361688 w 4983480"/>
                <a:gd name="connsiteY10" fmla="*/ 0 h 4306840"/>
                <a:gd name="connsiteX11" fmla="*/ 4123944 w 4983480"/>
                <a:gd name="connsiteY11" fmla="*/ 9144 h 4306840"/>
                <a:gd name="connsiteX12" fmla="*/ 4050792 w 4983480"/>
                <a:gd name="connsiteY12" fmla="*/ 18288 h 4306840"/>
                <a:gd name="connsiteX13" fmla="*/ 3995928 w 4983480"/>
                <a:gd name="connsiteY13" fmla="*/ 27432 h 4306840"/>
                <a:gd name="connsiteX14" fmla="*/ 3776472 w 4983480"/>
                <a:gd name="connsiteY14" fmla="*/ 36576 h 4306840"/>
                <a:gd name="connsiteX15" fmla="*/ 3584448 w 4983480"/>
                <a:gd name="connsiteY15" fmla="*/ 64008 h 4306840"/>
                <a:gd name="connsiteX16" fmla="*/ 3547872 w 4983480"/>
                <a:gd name="connsiteY16" fmla="*/ 73152 h 4306840"/>
                <a:gd name="connsiteX17" fmla="*/ 3520440 w 4983480"/>
                <a:gd name="connsiteY17" fmla="*/ 82296 h 4306840"/>
                <a:gd name="connsiteX18" fmla="*/ 3429000 w 4983480"/>
                <a:gd name="connsiteY18" fmla="*/ 100584 h 4306840"/>
                <a:gd name="connsiteX19" fmla="*/ 3383280 w 4983480"/>
                <a:gd name="connsiteY19" fmla="*/ 118872 h 4306840"/>
                <a:gd name="connsiteX20" fmla="*/ 3355848 w 4983480"/>
                <a:gd name="connsiteY20" fmla="*/ 128016 h 4306840"/>
                <a:gd name="connsiteX21" fmla="*/ 3328416 w 4983480"/>
                <a:gd name="connsiteY21" fmla="*/ 146304 h 4306840"/>
                <a:gd name="connsiteX22" fmla="*/ 3264408 w 4983480"/>
                <a:gd name="connsiteY22" fmla="*/ 173736 h 4306840"/>
                <a:gd name="connsiteX23" fmla="*/ 3209544 w 4983480"/>
                <a:gd name="connsiteY23" fmla="*/ 210312 h 4306840"/>
                <a:gd name="connsiteX24" fmla="*/ 3172968 w 4983480"/>
                <a:gd name="connsiteY24" fmla="*/ 265176 h 4306840"/>
                <a:gd name="connsiteX25" fmla="*/ 3145536 w 4983480"/>
                <a:gd name="connsiteY25" fmla="*/ 329184 h 4306840"/>
                <a:gd name="connsiteX26" fmla="*/ 3136392 w 4983480"/>
                <a:gd name="connsiteY26" fmla="*/ 356616 h 4306840"/>
                <a:gd name="connsiteX27" fmla="*/ 3118104 w 4983480"/>
                <a:gd name="connsiteY27" fmla="*/ 384048 h 4306840"/>
                <a:gd name="connsiteX28" fmla="*/ 3108960 w 4983480"/>
                <a:gd name="connsiteY28" fmla="*/ 411480 h 4306840"/>
                <a:gd name="connsiteX29" fmla="*/ 3090672 w 4983480"/>
                <a:gd name="connsiteY29" fmla="*/ 438912 h 4306840"/>
                <a:gd name="connsiteX30" fmla="*/ 3081528 w 4983480"/>
                <a:gd name="connsiteY30" fmla="*/ 466344 h 4306840"/>
                <a:gd name="connsiteX31" fmla="*/ 3054096 w 4983480"/>
                <a:gd name="connsiteY31" fmla="*/ 493776 h 4306840"/>
                <a:gd name="connsiteX32" fmla="*/ 3044952 w 4983480"/>
                <a:gd name="connsiteY32" fmla="*/ 521208 h 4306840"/>
                <a:gd name="connsiteX33" fmla="*/ 3008376 w 4983480"/>
                <a:gd name="connsiteY33" fmla="*/ 576072 h 4306840"/>
                <a:gd name="connsiteX34" fmla="*/ 2953512 w 4983480"/>
                <a:gd name="connsiteY34" fmla="*/ 685800 h 4306840"/>
                <a:gd name="connsiteX35" fmla="*/ 2935224 w 4983480"/>
                <a:gd name="connsiteY35" fmla="*/ 722376 h 4306840"/>
                <a:gd name="connsiteX36" fmla="*/ 2926080 w 4983480"/>
                <a:gd name="connsiteY36" fmla="*/ 749808 h 4306840"/>
                <a:gd name="connsiteX37" fmla="*/ 2889504 w 4983480"/>
                <a:gd name="connsiteY37" fmla="*/ 804672 h 4306840"/>
                <a:gd name="connsiteX38" fmla="*/ 2871216 w 4983480"/>
                <a:gd name="connsiteY38" fmla="*/ 832104 h 4306840"/>
                <a:gd name="connsiteX39" fmla="*/ 2862072 w 4983480"/>
                <a:gd name="connsiteY39" fmla="*/ 859536 h 4306840"/>
                <a:gd name="connsiteX40" fmla="*/ 2825496 w 4983480"/>
                <a:gd name="connsiteY40" fmla="*/ 914400 h 4306840"/>
                <a:gd name="connsiteX41" fmla="*/ 2816352 w 4983480"/>
                <a:gd name="connsiteY41" fmla="*/ 941832 h 4306840"/>
                <a:gd name="connsiteX42" fmla="*/ 2798064 w 4983480"/>
                <a:gd name="connsiteY42" fmla="*/ 969264 h 4306840"/>
                <a:gd name="connsiteX43" fmla="*/ 2779776 w 4983480"/>
                <a:gd name="connsiteY43" fmla="*/ 1024128 h 4306840"/>
                <a:gd name="connsiteX44" fmla="*/ 2761488 w 4983480"/>
                <a:gd name="connsiteY44" fmla="*/ 1106424 h 4306840"/>
                <a:gd name="connsiteX45" fmla="*/ 2752344 w 4983480"/>
                <a:gd name="connsiteY45" fmla="*/ 1335024 h 4306840"/>
                <a:gd name="connsiteX46" fmla="*/ 2743200 w 4983480"/>
                <a:gd name="connsiteY46" fmla="*/ 1389888 h 4306840"/>
                <a:gd name="connsiteX47" fmla="*/ 2734056 w 4983480"/>
                <a:gd name="connsiteY47" fmla="*/ 1636776 h 4306840"/>
                <a:gd name="connsiteX48" fmla="*/ 2715768 w 4983480"/>
                <a:gd name="connsiteY48" fmla="*/ 1691640 h 4306840"/>
                <a:gd name="connsiteX49" fmla="*/ 2697480 w 4983480"/>
                <a:gd name="connsiteY49" fmla="*/ 1783080 h 4306840"/>
                <a:gd name="connsiteX50" fmla="*/ 2679192 w 4983480"/>
                <a:gd name="connsiteY50" fmla="*/ 1883664 h 4306840"/>
                <a:gd name="connsiteX51" fmla="*/ 2660904 w 4983480"/>
                <a:gd name="connsiteY51" fmla="*/ 1947672 h 4306840"/>
                <a:gd name="connsiteX52" fmla="*/ 2624328 w 4983480"/>
                <a:gd name="connsiteY52" fmla="*/ 2011680 h 4306840"/>
                <a:gd name="connsiteX53" fmla="*/ 2615184 w 4983480"/>
                <a:gd name="connsiteY53" fmla="*/ 2048256 h 4306840"/>
                <a:gd name="connsiteX54" fmla="*/ 2606040 w 4983480"/>
                <a:gd name="connsiteY54" fmla="*/ 2075688 h 4306840"/>
                <a:gd name="connsiteX55" fmla="*/ 2596896 w 4983480"/>
                <a:gd name="connsiteY55" fmla="*/ 2121408 h 4306840"/>
                <a:gd name="connsiteX56" fmla="*/ 2578608 w 4983480"/>
                <a:gd name="connsiteY56" fmla="*/ 2148840 h 4306840"/>
                <a:gd name="connsiteX57" fmla="*/ 2569464 w 4983480"/>
                <a:gd name="connsiteY57" fmla="*/ 2185416 h 4306840"/>
                <a:gd name="connsiteX58" fmla="*/ 2542032 w 4983480"/>
                <a:gd name="connsiteY58" fmla="*/ 2212848 h 4306840"/>
                <a:gd name="connsiteX59" fmla="*/ 2505456 w 4983480"/>
                <a:gd name="connsiteY59" fmla="*/ 2267712 h 4306840"/>
                <a:gd name="connsiteX60" fmla="*/ 2478024 w 4983480"/>
                <a:gd name="connsiteY60" fmla="*/ 2304288 h 4306840"/>
                <a:gd name="connsiteX61" fmla="*/ 2432304 w 4983480"/>
                <a:gd name="connsiteY61" fmla="*/ 2377440 h 4306840"/>
                <a:gd name="connsiteX62" fmla="*/ 2395728 w 4983480"/>
                <a:gd name="connsiteY62" fmla="*/ 2404872 h 4306840"/>
                <a:gd name="connsiteX63" fmla="*/ 2313432 w 4983480"/>
                <a:gd name="connsiteY63" fmla="*/ 2468880 h 4306840"/>
                <a:gd name="connsiteX64" fmla="*/ 2286000 w 4983480"/>
                <a:gd name="connsiteY64" fmla="*/ 2487168 h 4306840"/>
                <a:gd name="connsiteX65" fmla="*/ 2221992 w 4983480"/>
                <a:gd name="connsiteY65" fmla="*/ 2514600 h 4306840"/>
                <a:gd name="connsiteX66" fmla="*/ 2194560 w 4983480"/>
                <a:gd name="connsiteY66" fmla="*/ 2532888 h 4306840"/>
                <a:gd name="connsiteX67" fmla="*/ 2103120 w 4983480"/>
                <a:gd name="connsiteY67" fmla="*/ 2560320 h 4306840"/>
                <a:gd name="connsiteX68" fmla="*/ 2066544 w 4983480"/>
                <a:gd name="connsiteY68" fmla="*/ 2578608 h 4306840"/>
                <a:gd name="connsiteX69" fmla="*/ 2039112 w 4983480"/>
                <a:gd name="connsiteY69" fmla="*/ 2587752 h 4306840"/>
                <a:gd name="connsiteX70" fmla="*/ 1975104 w 4983480"/>
                <a:gd name="connsiteY70" fmla="*/ 2633472 h 4306840"/>
                <a:gd name="connsiteX71" fmla="*/ 1938528 w 4983480"/>
                <a:gd name="connsiteY71" fmla="*/ 2651760 h 4306840"/>
                <a:gd name="connsiteX72" fmla="*/ 1874520 w 4983480"/>
                <a:gd name="connsiteY72" fmla="*/ 2706624 h 4306840"/>
                <a:gd name="connsiteX73" fmla="*/ 1773936 w 4983480"/>
                <a:gd name="connsiteY73" fmla="*/ 2788920 h 4306840"/>
                <a:gd name="connsiteX74" fmla="*/ 1737360 w 4983480"/>
                <a:gd name="connsiteY74" fmla="*/ 2807208 h 4306840"/>
                <a:gd name="connsiteX75" fmla="*/ 1691640 w 4983480"/>
                <a:gd name="connsiteY75" fmla="*/ 2825496 h 4306840"/>
                <a:gd name="connsiteX76" fmla="*/ 1627632 w 4983480"/>
                <a:gd name="connsiteY76" fmla="*/ 2852928 h 4306840"/>
                <a:gd name="connsiteX77" fmla="*/ 1591056 w 4983480"/>
                <a:gd name="connsiteY77" fmla="*/ 2880360 h 4306840"/>
                <a:gd name="connsiteX78" fmla="*/ 1536192 w 4983480"/>
                <a:gd name="connsiteY78" fmla="*/ 2898648 h 4306840"/>
                <a:gd name="connsiteX79" fmla="*/ 1508760 w 4983480"/>
                <a:gd name="connsiteY79" fmla="*/ 2907792 h 4306840"/>
                <a:gd name="connsiteX80" fmla="*/ 1481328 w 4983480"/>
                <a:gd name="connsiteY80" fmla="*/ 2926080 h 4306840"/>
                <a:gd name="connsiteX81" fmla="*/ 1453896 w 4983480"/>
                <a:gd name="connsiteY81" fmla="*/ 2935224 h 4306840"/>
                <a:gd name="connsiteX82" fmla="*/ 1371600 w 4983480"/>
                <a:gd name="connsiteY82" fmla="*/ 2980944 h 4306840"/>
                <a:gd name="connsiteX83" fmla="*/ 1353312 w 4983480"/>
                <a:gd name="connsiteY83" fmla="*/ 3008376 h 4306840"/>
                <a:gd name="connsiteX84" fmla="*/ 1325880 w 4983480"/>
                <a:gd name="connsiteY84" fmla="*/ 3026664 h 4306840"/>
                <a:gd name="connsiteX85" fmla="*/ 1307592 w 4983480"/>
                <a:gd name="connsiteY85" fmla="*/ 3063240 h 4306840"/>
                <a:gd name="connsiteX86" fmla="*/ 1252728 w 4983480"/>
                <a:gd name="connsiteY86" fmla="*/ 3118104 h 4306840"/>
                <a:gd name="connsiteX87" fmla="*/ 1225296 w 4983480"/>
                <a:gd name="connsiteY87" fmla="*/ 3145536 h 4306840"/>
                <a:gd name="connsiteX88" fmla="*/ 1152144 w 4983480"/>
                <a:gd name="connsiteY88" fmla="*/ 3209544 h 4306840"/>
                <a:gd name="connsiteX89" fmla="*/ 1088136 w 4983480"/>
                <a:gd name="connsiteY89" fmla="*/ 3264408 h 4306840"/>
                <a:gd name="connsiteX90" fmla="*/ 1051560 w 4983480"/>
                <a:gd name="connsiteY90" fmla="*/ 3310128 h 4306840"/>
                <a:gd name="connsiteX91" fmla="*/ 1014984 w 4983480"/>
                <a:gd name="connsiteY91" fmla="*/ 3346704 h 4306840"/>
                <a:gd name="connsiteX92" fmla="*/ 987552 w 4983480"/>
                <a:gd name="connsiteY92" fmla="*/ 3383280 h 4306840"/>
                <a:gd name="connsiteX93" fmla="*/ 932688 w 4983480"/>
                <a:gd name="connsiteY93" fmla="*/ 3429000 h 4306840"/>
                <a:gd name="connsiteX94" fmla="*/ 877824 w 4983480"/>
                <a:gd name="connsiteY94" fmla="*/ 3483864 h 4306840"/>
                <a:gd name="connsiteX95" fmla="*/ 841248 w 4983480"/>
                <a:gd name="connsiteY95" fmla="*/ 3547872 h 4306840"/>
                <a:gd name="connsiteX96" fmla="*/ 813816 w 4983480"/>
                <a:gd name="connsiteY96" fmla="*/ 3566160 h 4306840"/>
                <a:gd name="connsiteX97" fmla="*/ 749808 w 4983480"/>
                <a:gd name="connsiteY97" fmla="*/ 3639312 h 4306840"/>
                <a:gd name="connsiteX98" fmla="*/ 704088 w 4983480"/>
                <a:gd name="connsiteY98" fmla="*/ 3675888 h 4306840"/>
                <a:gd name="connsiteX99" fmla="*/ 649224 w 4983480"/>
                <a:gd name="connsiteY99" fmla="*/ 3730752 h 4306840"/>
                <a:gd name="connsiteX100" fmla="*/ 640080 w 4983480"/>
                <a:gd name="connsiteY100" fmla="*/ 3758184 h 4306840"/>
                <a:gd name="connsiteX101" fmla="*/ 566928 w 4983480"/>
                <a:gd name="connsiteY101" fmla="*/ 3822192 h 4306840"/>
                <a:gd name="connsiteX102" fmla="*/ 557784 w 4983480"/>
                <a:gd name="connsiteY102" fmla="*/ 3849624 h 4306840"/>
                <a:gd name="connsiteX103" fmla="*/ 493776 w 4983480"/>
                <a:gd name="connsiteY103" fmla="*/ 3904488 h 4306840"/>
                <a:gd name="connsiteX104" fmla="*/ 466344 w 4983480"/>
                <a:gd name="connsiteY104" fmla="*/ 3931920 h 4306840"/>
                <a:gd name="connsiteX105" fmla="*/ 402336 w 4983480"/>
                <a:gd name="connsiteY105" fmla="*/ 3977640 h 4306840"/>
                <a:gd name="connsiteX106" fmla="*/ 374904 w 4983480"/>
                <a:gd name="connsiteY106" fmla="*/ 3986784 h 4306840"/>
                <a:gd name="connsiteX107" fmla="*/ 292608 w 4983480"/>
                <a:gd name="connsiteY107" fmla="*/ 4050792 h 4306840"/>
                <a:gd name="connsiteX108" fmla="*/ 228600 w 4983480"/>
                <a:gd name="connsiteY108" fmla="*/ 4096512 h 4306840"/>
                <a:gd name="connsiteX109" fmla="*/ 192024 w 4983480"/>
                <a:gd name="connsiteY109" fmla="*/ 4114800 h 4306840"/>
                <a:gd name="connsiteX110" fmla="*/ 146304 w 4983480"/>
                <a:gd name="connsiteY110" fmla="*/ 4169664 h 4306840"/>
                <a:gd name="connsiteX111" fmla="*/ 128016 w 4983480"/>
                <a:gd name="connsiteY111" fmla="*/ 4197096 h 4306840"/>
                <a:gd name="connsiteX112" fmla="*/ 73152 w 4983480"/>
                <a:gd name="connsiteY112" fmla="*/ 4233672 h 4306840"/>
                <a:gd name="connsiteX113" fmla="*/ 45720 w 4983480"/>
                <a:gd name="connsiteY113" fmla="*/ 4251960 h 4306840"/>
                <a:gd name="connsiteX114" fmla="*/ 0 w 4983480"/>
                <a:gd name="connsiteY114" fmla="*/ 4306824 h 430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4983480" h="4306840">
                  <a:moveTo>
                    <a:pt x="4983480" y="173736"/>
                  </a:moveTo>
                  <a:cubicBezTo>
                    <a:pt x="4972265" y="164764"/>
                    <a:pt x="4929737" y="128577"/>
                    <a:pt x="4910328" y="118872"/>
                  </a:cubicBezTo>
                  <a:cubicBezTo>
                    <a:pt x="4901707" y="114561"/>
                    <a:pt x="4891755" y="113525"/>
                    <a:pt x="4882896" y="109728"/>
                  </a:cubicBezTo>
                  <a:cubicBezTo>
                    <a:pt x="4870367" y="104358"/>
                    <a:pt x="4858976" y="96502"/>
                    <a:pt x="4846320" y="91440"/>
                  </a:cubicBezTo>
                  <a:lnTo>
                    <a:pt x="4764024" y="64008"/>
                  </a:lnTo>
                  <a:lnTo>
                    <a:pt x="4736592" y="54864"/>
                  </a:lnTo>
                  <a:cubicBezTo>
                    <a:pt x="4727448" y="51816"/>
                    <a:pt x="4718611" y="47610"/>
                    <a:pt x="4709160" y="45720"/>
                  </a:cubicBezTo>
                  <a:cubicBezTo>
                    <a:pt x="4693920" y="42672"/>
                    <a:pt x="4678518" y="40345"/>
                    <a:pt x="4663440" y="36576"/>
                  </a:cubicBezTo>
                  <a:cubicBezTo>
                    <a:pt x="4654089" y="34238"/>
                    <a:pt x="4645459" y="29322"/>
                    <a:pt x="4636008" y="27432"/>
                  </a:cubicBezTo>
                  <a:cubicBezTo>
                    <a:pt x="4578145" y="15859"/>
                    <a:pt x="4509616" y="14056"/>
                    <a:pt x="4453128" y="9144"/>
                  </a:cubicBezTo>
                  <a:cubicBezTo>
                    <a:pt x="4422611" y="6490"/>
                    <a:pt x="4392168" y="3048"/>
                    <a:pt x="4361688" y="0"/>
                  </a:cubicBezTo>
                  <a:cubicBezTo>
                    <a:pt x="4282440" y="3048"/>
                    <a:pt x="4203114" y="4487"/>
                    <a:pt x="4123944" y="9144"/>
                  </a:cubicBezTo>
                  <a:cubicBezTo>
                    <a:pt x="4099413" y="10587"/>
                    <a:pt x="4075119" y="14813"/>
                    <a:pt x="4050792" y="18288"/>
                  </a:cubicBezTo>
                  <a:cubicBezTo>
                    <a:pt x="4032438" y="20910"/>
                    <a:pt x="4014427" y="26199"/>
                    <a:pt x="3995928" y="27432"/>
                  </a:cubicBezTo>
                  <a:cubicBezTo>
                    <a:pt x="3922875" y="32302"/>
                    <a:pt x="3849624" y="33528"/>
                    <a:pt x="3776472" y="36576"/>
                  </a:cubicBezTo>
                  <a:cubicBezTo>
                    <a:pt x="3652020" y="61466"/>
                    <a:pt x="3715988" y="52050"/>
                    <a:pt x="3584448" y="64008"/>
                  </a:cubicBezTo>
                  <a:cubicBezTo>
                    <a:pt x="3572256" y="67056"/>
                    <a:pt x="3559956" y="69700"/>
                    <a:pt x="3547872" y="73152"/>
                  </a:cubicBezTo>
                  <a:cubicBezTo>
                    <a:pt x="3538604" y="75800"/>
                    <a:pt x="3529849" y="80205"/>
                    <a:pt x="3520440" y="82296"/>
                  </a:cubicBezTo>
                  <a:cubicBezTo>
                    <a:pt x="3479921" y="91300"/>
                    <a:pt x="3465436" y="88439"/>
                    <a:pt x="3429000" y="100584"/>
                  </a:cubicBezTo>
                  <a:cubicBezTo>
                    <a:pt x="3413428" y="105775"/>
                    <a:pt x="3398649" y="113109"/>
                    <a:pt x="3383280" y="118872"/>
                  </a:cubicBezTo>
                  <a:cubicBezTo>
                    <a:pt x="3374255" y="122256"/>
                    <a:pt x="3364469" y="123705"/>
                    <a:pt x="3355848" y="128016"/>
                  </a:cubicBezTo>
                  <a:cubicBezTo>
                    <a:pt x="3346018" y="132931"/>
                    <a:pt x="3338246" y="141389"/>
                    <a:pt x="3328416" y="146304"/>
                  </a:cubicBezTo>
                  <a:cubicBezTo>
                    <a:pt x="3252739" y="184143"/>
                    <a:pt x="3359546" y="116653"/>
                    <a:pt x="3264408" y="173736"/>
                  </a:cubicBezTo>
                  <a:cubicBezTo>
                    <a:pt x="3245561" y="185044"/>
                    <a:pt x="3209544" y="210312"/>
                    <a:pt x="3209544" y="210312"/>
                  </a:cubicBezTo>
                  <a:cubicBezTo>
                    <a:pt x="3197352" y="228600"/>
                    <a:pt x="3179919" y="244324"/>
                    <a:pt x="3172968" y="265176"/>
                  </a:cubicBezTo>
                  <a:cubicBezTo>
                    <a:pt x="3151524" y="329509"/>
                    <a:pt x="3179434" y="250089"/>
                    <a:pt x="3145536" y="329184"/>
                  </a:cubicBezTo>
                  <a:cubicBezTo>
                    <a:pt x="3141739" y="338043"/>
                    <a:pt x="3140703" y="347995"/>
                    <a:pt x="3136392" y="356616"/>
                  </a:cubicBezTo>
                  <a:cubicBezTo>
                    <a:pt x="3131477" y="366446"/>
                    <a:pt x="3123019" y="374218"/>
                    <a:pt x="3118104" y="384048"/>
                  </a:cubicBezTo>
                  <a:cubicBezTo>
                    <a:pt x="3113793" y="392669"/>
                    <a:pt x="3113271" y="402859"/>
                    <a:pt x="3108960" y="411480"/>
                  </a:cubicBezTo>
                  <a:cubicBezTo>
                    <a:pt x="3104045" y="421310"/>
                    <a:pt x="3095587" y="429082"/>
                    <a:pt x="3090672" y="438912"/>
                  </a:cubicBezTo>
                  <a:cubicBezTo>
                    <a:pt x="3086361" y="447533"/>
                    <a:pt x="3086875" y="458324"/>
                    <a:pt x="3081528" y="466344"/>
                  </a:cubicBezTo>
                  <a:cubicBezTo>
                    <a:pt x="3074355" y="477104"/>
                    <a:pt x="3063240" y="484632"/>
                    <a:pt x="3054096" y="493776"/>
                  </a:cubicBezTo>
                  <a:cubicBezTo>
                    <a:pt x="3051048" y="502920"/>
                    <a:pt x="3049633" y="512782"/>
                    <a:pt x="3044952" y="521208"/>
                  </a:cubicBezTo>
                  <a:cubicBezTo>
                    <a:pt x="3034278" y="540421"/>
                    <a:pt x="3015327" y="555220"/>
                    <a:pt x="3008376" y="576072"/>
                  </a:cubicBezTo>
                  <a:cubicBezTo>
                    <a:pt x="2962409" y="713974"/>
                    <a:pt x="3024416" y="543993"/>
                    <a:pt x="2953512" y="685800"/>
                  </a:cubicBezTo>
                  <a:cubicBezTo>
                    <a:pt x="2947416" y="697992"/>
                    <a:pt x="2940594" y="709847"/>
                    <a:pt x="2935224" y="722376"/>
                  </a:cubicBezTo>
                  <a:cubicBezTo>
                    <a:pt x="2931427" y="731235"/>
                    <a:pt x="2930761" y="741382"/>
                    <a:pt x="2926080" y="749808"/>
                  </a:cubicBezTo>
                  <a:cubicBezTo>
                    <a:pt x="2915406" y="769021"/>
                    <a:pt x="2901696" y="786384"/>
                    <a:pt x="2889504" y="804672"/>
                  </a:cubicBezTo>
                  <a:cubicBezTo>
                    <a:pt x="2883408" y="813816"/>
                    <a:pt x="2874691" y="821678"/>
                    <a:pt x="2871216" y="832104"/>
                  </a:cubicBezTo>
                  <a:cubicBezTo>
                    <a:pt x="2868168" y="841248"/>
                    <a:pt x="2866753" y="851110"/>
                    <a:pt x="2862072" y="859536"/>
                  </a:cubicBezTo>
                  <a:cubicBezTo>
                    <a:pt x="2851398" y="878749"/>
                    <a:pt x="2832447" y="893548"/>
                    <a:pt x="2825496" y="914400"/>
                  </a:cubicBezTo>
                  <a:cubicBezTo>
                    <a:pt x="2822448" y="923544"/>
                    <a:pt x="2820663" y="933211"/>
                    <a:pt x="2816352" y="941832"/>
                  </a:cubicBezTo>
                  <a:cubicBezTo>
                    <a:pt x="2811437" y="951662"/>
                    <a:pt x="2802527" y="959221"/>
                    <a:pt x="2798064" y="969264"/>
                  </a:cubicBezTo>
                  <a:cubicBezTo>
                    <a:pt x="2790235" y="986880"/>
                    <a:pt x="2785872" y="1005840"/>
                    <a:pt x="2779776" y="1024128"/>
                  </a:cubicBezTo>
                  <a:cubicBezTo>
                    <a:pt x="2764769" y="1069149"/>
                    <a:pt x="2772217" y="1042053"/>
                    <a:pt x="2761488" y="1106424"/>
                  </a:cubicBezTo>
                  <a:cubicBezTo>
                    <a:pt x="2758440" y="1182624"/>
                    <a:pt x="2757254" y="1258921"/>
                    <a:pt x="2752344" y="1335024"/>
                  </a:cubicBezTo>
                  <a:cubicBezTo>
                    <a:pt x="2751150" y="1353526"/>
                    <a:pt x="2744322" y="1371382"/>
                    <a:pt x="2743200" y="1389888"/>
                  </a:cubicBezTo>
                  <a:cubicBezTo>
                    <a:pt x="2738218" y="1472090"/>
                    <a:pt x="2741512" y="1554762"/>
                    <a:pt x="2734056" y="1636776"/>
                  </a:cubicBezTo>
                  <a:cubicBezTo>
                    <a:pt x="2732311" y="1655974"/>
                    <a:pt x="2718937" y="1672625"/>
                    <a:pt x="2715768" y="1691640"/>
                  </a:cubicBezTo>
                  <a:cubicBezTo>
                    <a:pt x="2697850" y="1799148"/>
                    <a:pt x="2715668" y="1701236"/>
                    <a:pt x="2697480" y="1783080"/>
                  </a:cubicBezTo>
                  <a:cubicBezTo>
                    <a:pt x="2677866" y="1871343"/>
                    <a:pt x="2699044" y="1784406"/>
                    <a:pt x="2679192" y="1883664"/>
                  </a:cubicBezTo>
                  <a:cubicBezTo>
                    <a:pt x="2677239" y="1893430"/>
                    <a:pt x="2666714" y="1936052"/>
                    <a:pt x="2660904" y="1947672"/>
                  </a:cubicBezTo>
                  <a:cubicBezTo>
                    <a:pt x="2634375" y="2000731"/>
                    <a:pt x="2648374" y="1947556"/>
                    <a:pt x="2624328" y="2011680"/>
                  </a:cubicBezTo>
                  <a:cubicBezTo>
                    <a:pt x="2619915" y="2023447"/>
                    <a:pt x="2618636" y="2036172"/>
                    <a:pt x="2615184" y="2048256"/>
                  </a:cubicBezTo>
                  <a:cubicBezTo>
                    <a:pt x="2612536" y="2057524"/>
                    <a:pt x="2608378" y="2066337"/>
                    <a:pt x="2606040" y="2075688"/>
                  </a:cubicBezTo>
                  <a:cubicBezTo>
                    <a:pt x="2602271" y="2090766"/>
                    <a:pt x="2602353" y="2106856"/>
                    <a:pt x="2596896" y="2121408"/>
                  </a:cubicBezTo>
                  <a:cubicBezTo>
                    <a:pt x="2593037" y="2131698"/>
                    <a:pt x="2584704" y="2139696"/>
                    <a:pt x="2578608" y="2148840"/>
                  </a:cubicBezTo>
                  <a:cubicBezTo>
                    <a:pt x="2575560" y="2161032"/>
                    <a:pt x="2575699" y="2174505"/>
                    <a:pt x="2569464" y="2185416"/>
                  </a:cubicBezTo>
                  <a:cubicBezTo>
                    <a:pt x="2563048" y="2196644"/>
                    <a:pt x="2549971" y="2202640"/>
                    <a:pt x="2542032" y="2212848"/>
                  </a:cubicBezTo>
                  <a:cubicBezTo>
                    <a:pt x="2528538" y="2230198"/>
                    <a:pt x="2518644" y="2250128"/>
                    <a:pt x="2505456" y="2267712"/>
                  </a:cubicBezTo>
                  <a:cubicBezTo>
                    <a:pt x="2496312" y="2279904"/>
                    <a:pt x="2486101" y="2291365"/>
                    <a:pt x="2478024" y="2304288"/>
                  </a:cubicBezTo>
                  <a:cubicBezTo>
                    <a:pt x="2453880" y="2342919"/>
                    <a:pt x="2466842" y="2342902"/>
                    <a:pt x="2432304" y="2377440"/>
                  </a:cubicBezTo>
                  <a:cubicBezTo>
                    <a:pt x="2421528" y="2388216"/>
                    <a:pt x="2407299" y="2394954"/>
                    <a:pt x="2395728" y="2404872"/>
                  </a:cubicBezTo>
                  <a:cubicBezTo>
                    <a:pt x="2320524" y="2469333"/>
                    <a:pt x="2433837" y="2388610"/>
                    <a:pt x="2313432" y="2468880"/>
                  </a:cubicBezTo>
                  <a:cubicBezTo>
                    <a:pt x="2304288" y="2474976"/>
                    <a:pt x="2296426" y="2483693"/>
                    <a:pt x="2286000" y="2487168"/>
                  </a:cubicBezTo>
                  <a:cubicBezTo>
                    <a:pt x="2255224" y="2497427"/>
                    <a:pt x="2253630" y="2496521"/>
                    <a:pt x="2221992" y="2514600"/>
                  </a:cubicBezTo>
                  <a:cubicBezTo>
                    <a:pt x="2212450" y="2520052"/>
                    <a:pt x="2204603" y="2528425"/>
                    <a:pt x="2194560" y="2532888"/>
                  </a:cubicBezTo>
                  <a:cubicBezTo>
                    <a:pt x="2082006" y="2582912"/>
                    <a:pt x="2188235" y="2528402"/>
                    <a:pt x="2103120" y="2560320"/>
                  </a:cubicBezTo>
                  <a:cubicBezTo>
                    <a:pt x="2090357" y="2565106"/>
                    <a:pt x="2079073" y="2573238"/>
                    <a:pt x="2066544" y="2578608"/>
                  </a:cubicBezTo>
                  <a:cubicBezTo>
                    <a:pt x="2057685" y="2582405"/>
                    <a:pt x="2047733" y="2583441"/>
                    <a:pt x="2039112" y="2587752"/>
                  </a:cubicBezTo>
                  <a:cubicBezTo>
                    <a:pt x="2019768" y="2597424"/>
                    <a:pt x="1991672" y="2623117"/>
                    <a:pt x="1975104" y="2633472"/>
                  </a:cubicBezTo>
                  <a:cubicBezTo>
                    <a:pt x="1963545" y="2640696"/>
                    <a:pt x="1950720" y="2645664"/>
                    <a:pt x="1938528" y="2651760"/>
                  </a:cubicBezTo>
                  <a:cubicBezTo>
                    <a:pt x="1903562" y="2704209"/>
                    <a:pt x="1940692" y="2656995"/>
                    <a:pt x="1874520" y="2706624"/>
                  </a:cubicBezTo>
                  <a:cubicBezTo>
                    <a:pt x="1839864" y="2732616"/>
                    <a:pt x="1812683" y="2769547"/>
                    <a:pt x="1773936" y="2788920"/>
                  </a:cubicBezTo>
                  <a:cubicBezTo>
                    <a:pt x="1761744" y="2795016"/>
                    <a:pt x="1749816" y="2801672"/>
                    <a:pt x="1737360" y="2807208"/>
                  </a:cubicBezTo>
                  <a:cubicBezTo>
                    <a:pt x="1722361" y="2813874"/>
                    <a:pt x="1706321" y="2818155"/>
                    <a:pt x="1691640" y="2825496"/>
                  </a:cubicBezTo>
                  <a:cubicBezTo>
                    <a:pt x="1628492" y="2857070"/>
                    <a:pt x="1703754" y="2833897"/>
                    <a:pt x="1627632" y="2852928"/>
                  </a:cubicBezTo>
                  <a:cubicBezTo>
                    <a:pt x="1615440" y="2862072"/>
                    <a:pt x="1604687" y="2873544"/>
                    <a:pt x="1591056" y="2880360"/>
                  </a:cubicBezTo>
                  <a:cubicBezTo>
                    <a:pt x="1573814" y="2888981"/>
                    <a:pt x="1554480" y="2892552"/>
                    <a:pt x="1536192" y="2898648"/>
                  </a:cubicBezTo>
                  <a:cubicBezTo>
                    <a:pt x="1527048" y="2901696"/>
                    <a:pt x="1516780" y="2902445"/>
                    <a:pt x="1508760" y="2907792"/>
                  </a:cubicBezTo>
                  <a:cubicBezTo>
                    <a:pt x="1499616" y="2913888"/>
                    <a:pt x="1491158" y="2921165"/>
                    <a:pt x="1481328" y="2926080"/>
                  </a:cubicBezTo>
                  <a:cubicBezTo>
                    <a:pt x="1472707" y="2930391"/>
                    <a:pt x="1462322" y="2930543"/>
                    <a:pt x="1453896" y="2935224"/>
                  </a:cubicBezTo>
                  <a:cubicBezTo>
                    <a:pt x="1359570" y="2987627"/>
                    <a:pt x="1433672" y="2960253"/>
                    <a:pt x="1371600" y="2980944"/>
                  </a:cubicBezTo>
                  <a:cubicBezTo>
                    <a:pt x="1365504" y="2990088"/>
                    <a:pt x="1361083" y="3000605"/>
                    <a:pt x="1353312" y="3008376"/>
                  </a:cubicBezTo>
                  <a:cubicBezTo>
                    <a:pt x="1345541" y="3016147"/>
                    <a:pt x="1332915" y="3018221"/>
                    <a:pt x="1325880" y="3026664"/>
                  </a:cubicBezTo>
                  <a:cubicBezTo>
                    <a:pt x="1317154" y="3037136"/>
                    <a:pt x="1316107" y="3052596"/>
                    <a:pt x="1307592" y="3063240"/>
                  </a:cubicBezTo>
                  <a:cubicBezTo>
                    <a:pt x="1291435" y="3083436"/>
                    <a:pt x="1271016" y="3099816"/>
                    <a:pt x="1252728" y="3118104"/>
                  </a:cubicBezTo>
                  <a:cubicBezTo>
                    <a:pt x="1243584" y="3127248"/>
                    <a:pt x="1235641" y="3137777"/>
                    <a:pt x="1225296" y="3145536"/>
                  </a:cubicBezTo>
                  <a:cubicBezTo>
                    <a:pt x="1133072" y="3214704"/>
                    <a:pt x="1246849" y="3126677"/>
                    <a:pt x="1152144" y="3209544"/>
                  </a:cubicBezTo>
                  <a:cubicBezTo>
                    <a:pt x="1107342" y="3248746"/>
                    <a:pt x="1124546" y="3222796"/>
                    <a:pt x="1088136" y="3264408"/>
                  </a:cubicBezTo>
                  <a:cubicBezTo>
                    <a:pt x="1075284" y="3279096"/>
                    <a:pt x="1064526" y="3295541"/>
                    <a:pt x="1051560" y="3310128"/>
                  </a:cubicBezTo>
                  <a:cubicBezTo>
                    <a:pt x="1040105" y="3323015"/>
                    <a:pt x="1026338" y="3333728"/>
                    <a:pt x="1014984" y="3346704"/>
                  </a:cubicBezTo>
                  <a:cubicBezTo>
                    <a:pt x="1004948" y="3358173"/>
                    <a:pt x="997470" y="3371709"/>
                    <a:pt x="987552" y="3383280"/>
                  </a:cubicBezTo>
                  <a:cubicBezTo>
                    <a:pt x="937519" y="3441652"/>
                    <a:pt x="983483" y="3383849"/>
                    <a:pt x="932688" y="3429000"/>
                  </a:cubicBezTo>
                  <a:cubicBezTo>
                    <a:pt x="913358" y="3446183"/>
                    <a:pt x="895007" y="3464534"/>
                    <a:pt x="877824" y="3483864"/>
                  </a:cubicBezTo>
                  <a:cubicBezTo>
                    <a:pt x="781683" y="3592023"/>
                    <a:pt x="951637" y="3415405"/>
                    <a:pt x="841248" y="3547872"/>
                  </a:cubicBezTo>
                  <a:cubicBezTo>
                    <a:pt x="834213" y="3556315"/>
                    <a:pt x="822960" y="3560064"/>
                    <a:pt x="813816" y="3566160"/>
                  </a:cubicBezTo>
                  <a:cubicBezTo>
                    <a:pt x="788119" y="3604706"/>
                    <a:pt x="794384" y="3599194"/>
                    <a:pt x="749808" y="3639312"/>
                  </a:cubicBezTo>
                  <a:cubicBezTo>
                    <a:pt x="735301" y="3652368"/>
                    <a:pt x="717888" y="3662088"/>
                    <a:pt x="704088" y="3675888"/>
                  </a:cubicBezTo>
                  <a:cubicBezTo>
                    <a:pt x="623863" y="3756113"/>
                    <a:pt x="768760" y="3641100"/>
                    <a:pt x="649224" y="3730752"/>
                  </a:cubicBezTo>
                  <a:cubicBezTo>
                    <a:pt x="646176" y="3739896"/>
                    <a:pt x="645682" y="3750341"/>
                    <a:pt x="640080" y="3758184"/>
                  </a:cubicBezTo>
                  <a:cubicBezTo>
                    <a:pt x="621868" y="3783681"/>
                    <a:pt x="591541" y="3803732"/>
                    <a:pt x="566928" y="3822192"/>
                  </a:cubicBezTo>
                  <a:cubicBezTo>
                    <a:pt x="563880" y="3831336"/>
                    <a:pt x="563386" y="3841781"/>
                    <a:pt x="557784" y="3849624"/>
                  </a:cubicBezTo>
                  <a:cubicBezTo>
                    <a:pt x="525462" y="3894875"/>
                    <a:pt x="527890" y="3876060"/>
                    <a:pt x="493776" y="3904488"/>
                  </a:cubicBezTo>
                  <a:cubicBezTo>
                    <a:pt x="483842" y="3912767"/>
                    <a:pt x="476162" y="3923504"/>
                    <a:pt x="466344" y="3931920"/>
                  </a:cubicBezTo>
                  <a:cubicBezTo>
                    <a:pt x="460545" y="3936890"/>
                    <a:pt x="413915" y="3971851"/>
                    <a:pt x="402336" y="3977640"/>
                  </a:cubicBezTo>
                  <a:cubicBezTo>
                    <a:pt x="393715" y="3981951"/>
                    <a:pt x="384048" y="3983736"/>
                    <a:pt x="374904" y="3986784"/>
                  </a:cubicBezTo>
                  <a:cubicBezTo>
                    <a:pt x="319060" y="4042628"/>
                    <a:pt x="380106" y="3985168"/>
                    <a:pt x="292608" y="4050792"/>
                  </a:cubicBezTo>
                  <a:cubicBezTo>
                    <a:pt x="276907" y="4062567"/>
                    <a:pt x="247319" y="4085815"/>
                    <a:pt x="228600" y="4096512"/>
                  </a:cubicBezTo>
                  <a:cubicBezTo>
                    <a:pt x="216765" y="4103275"/>
                    <a:pt x="204216" y="4108704"/>
                    <a:pt x="192024" y="4114800"/>
                  </a:cubicBezTo>
                  <a:cubicBezTo>
                    <a:pt x="146618" y="4182908"/>
                    <a:pt x="204976" y="4099258"/>
                    <a:pt x="146304" y="4169664"/>
                  </a:cubicBezTo>
                  <a:cubicBezTo>
                    <a:pt x="139269" y="4178107"/>
                    <a:pt x="136287" y="4189859"/>
                    <a:pt x="128016" y="4197096"/>
                  </a:cubicBezTo>
                  <a:cubicBezTo>
                    <a:pt x="111475" y="4211570"/>
                    <a:pt x="91440" y="4221480"/>
                    <a:pt x="73152" y="4233672"/>
                  </a:cubicBezTo>
                  <a:lnTo>
                    <a:pt x="45720" y="4251960"/>
                  </a:lnTo>
                  <a:cubicBezTo>
                    <a:pt x="7453" y="4309360"/>
                    <a:pt x="31123" y="4306824"/>
                    <a:pt x="0" y="4306824"/>
                  </a:cubicBezTo>
                </a:path>
              </a:pathLst>
            </a:custGeom>
            <a:noFill/>
            <a:ln w="3492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203448" y="2057400"/>
              <a:ext cx="1170432" cy="2221992"/>
            </a:xfrm>
            <a:custGeom>
              <a:avLst/>
              <a:gdLst>
                <a:gd name="connsiteX0" fmla="*/ 0 w 1170432"/>
                <a:gd name="connsiteY0" fmla="*/ 0 h 2221992"/>
                <a:gd name="connsiteX1" fmla="*/ 45720 w 1170432"/>
                <a:gd name="connsiteY1" fmla="*/ 18288 h 2221992"/>
                <a:gd name="connsiteX2" fmla="*/ 73152 w 1170432"/>
                <a:gd name="connsiteY2" fmla="*/ 27432 h 2221992"/>
                <a:gd name="connsiteX3" fmla="*/ 128016 w 1170432"/>
                <a:gd name="connsiteY3" fmla="*/ 54864 h 2221992"/>
                <a:gd name="connsiteX4" fmla="*/ 210312 w 1170432"/>
                <a:gd name="connsiteY4" fmla="*/ 118872 h 2221992"/>
                <a:gd name="connsiteX5" fmla="*/ 237744 w 1170432"/>
                <a:gd name="connsiteY5" fmla="*/ 128016 h 2221992"/>
                <a:gd name="connsiteX6" fmla="*/ 292608 w 1170432"/>
                <a:gd name="connsiteY6" fmla="*/ 182880 h 2221992"/>
                <a:gd name="connsiteX7" fmla="*/ 347472 w 1170432"/>
                <a:gd name="connsiteY7" fmla="*/ 210312 h 2221992"/>
                <a:gd name="connsiteX8" fmla="*/ 393192 w 1170432"/>
                <a:gd name="connsiteY8" fmla="*/ 265176 h 2221992"/>
                <a:gd name="connsiteX9" fmla="*/ 448056 w 1170432"/>
                <a:gd name="connsiteY9" fmla="*/ 320040 h 2221992"/>
                <a:gd name="connsiteX10" fmla="*/ 475488 w 1170432"/>
                <a:gd name="connsiteY10" fmla="*/ 347472 h 2221992"/>
                <a:gd name="connsiteX11" fmla="*/ 493776 w 1170432"/>
                <a:gd name="connsiteY11" fmla="*/ 374904 h 2221992"/>
                <a:gd name="connsiteX12" fmla="*/ 548640 w 1170432"/>
                <a:gd name="connsiteY12" fmla="*/ 429768 h 2221992"/>
                <a:gd name="connsiteX13" fmla="*/ 585216 w 1170432"/>
                <a:gd name="connsiteY13" fmla="*/ 493776 h 2221992"/>
                <a:gd name="connsiteX14" fmla="*/ 603504 w 1170432"/>
                <a:gd name="connsiteY14" fmla="*/ 521208 h 2221992"/>
                <a:gd name="connsiteX15" fmla="*/ 603504 w 1170432"/>
                <a:gd name="connsiteY15" fmla="*/ 704088 h 2221992"/>
                <a:gd name="connsiteX16" fmla="*/ 585216 w 1170432"/>
                <a:gd name="connsiteY16" fmla="*/ 768096 h 2221992"/>
                <a:gd name="connsiteX17" fmla="*/ 576072 w 1170432"/>
                <a:gd name="connsiteY17" fmla="*/ 804672 h 2221992"/>
                <a:gd name="connsiteX18" fmla="*/ 557784 w 1170432"/>
                <a:gd name="connsiteY18" fmla="*/ 886968 h 2221992"/>
                <a:gd name="connsiteX19" fmla="*/ 566928 w 1170432"/>
                <a:gd name="connsiteY19" fmla="*/ 1060704 h 2221992"/>
                <a:gd name="connsiteX20" fmla="*/ 621792 w 1170432"/>
                <a:gd name="connsiteY20" fmla="*/ 1170432 h 2221992"/>
                <a:gd name="connsiteX21" fmla="*/ 640080 w 1170432"/>
                <a:gd name="connsiteY21" fmla="*/ 1197864 h 2221992"/>
                <a:gd name="connsiteX22" fmla="*/ 658368 w 1170432"/>
                <a:gd name="connsiteY22" fmla="*/ 1225296 h 2221992"/>
                <a:gd name="connsiteX23" fmla="*/ 685800 w 1170432"/>
                <a:gd name="connsiteY23" fmla="*/ 1252728 h 2221992"/>
                <a:gd name="connsiteX24" fmla="*/ 704088 w 1170432"/>
                <a:gd name="connsiteY24" fmla="*/ 1280160 h 2221992"/>
                <a:gd name="connsiteX25" fmla="*/ 758952 w 1170432"/>
                <a:gd name="connsiteY25" fmla="*/ 1325880 h 2221992"/>
                <a:gd name="connsiteX26" fmla="*/ 786384 w 1170432"/>
                <a:gd name="connsiteY26" fmla="*/ 1353312 h 2221992"/>
                <a:gd name="connsiteX27" fmla="*/ 813816 w 1170432"/>
                <a:gd name="connsiteY27" fmla="*/ 1371600 h 2221992"/>
                <a:gd name="connsiteX28" fmla="*/ 850392 w 1170432"/>
                <a:gd name="connsiteY28" fmla="*/ 1399032 h 2221992"/>
                <a:gd name="connsiteX29" fmla="*/ 932688 w 1170432"/>
                <a:gd name="connsiteY29" fmla="*/ 1453896 h 2221992"/>
                <a:gd name="connsiteX30" fmla="*/ 960120 w 1170432"/>
                <a:gd name="connsiteY30" fmla="*/ 1472184 h 2221992"/>
                <a:gd name="connsiteX31" fmla="*/ 987552 w 1170432"/>
                <a:gd name="connsiteY31" fmla="*/ 1490472 h 2221992"/>
                <a:gd name="connsiteX32" fmla="*/ 996696 w 1170432"/>
                <a:gd name="connsiteY32" fmla="*/ 1517904 h 2221992"/>
                <a:gd name="connsiteX33" fmla="*/ 1014984 w 1170432"/>
                <a:gd name="connsiteY33" fmla="*/ 1545336 h 2221992"/>
                <a:gd name="connsiteX34" fmla="*/ 1024128 w 1170432"/>
                <a:gd name="connsiteY34" fmla="*/ 1600200 h 2221992"/>
                <a:gd name="connsiteX35" fmla="*/ 1051560 w 1170432"/>
                <a:gd name="connsiteY35" fmla="*/ 1700784 h 2221992"/>
                <a:gd name="connsiteX36" fmla="*/ 1069848 w 1170432"/>
                <a:gd name="connsiteY36" fmla="*/ 1737360 h 2221992"/>
                <a:gd name="connsiteX37" fmla="*/ 1088136 w 1170432"/>
                <a:gd name="connsiteY37" fmla="*/ 1792224 h 2221992"/>
                <a:gd name="connsiteX38" fmla="*/ 1097280 w 1170432"/>
                <a:gd name="connsiteY38" fmla="*/ 1819656 h 2221992"/>
                <a:gd name="connsiteX39" fmla="*/ 1106424 w 1170432"/>
                <a:gd name="connsiteY39" fmla="*/ 1847088 h 2221992"/>
                <a:gd name="connsiteX40" fmla="*/ 1115568 w 1170432"/>
                <a:gd name="connsiteY40" fmla="*/ 1883664 h 2221992"/>
                <a:gd name="connsiteX41" fmla="*/ 1133856 w 1170432"/>
                <a:gd name="connsiteY41" fmla="*/ 2103120 h 2221992"/>
                <a:gd name="connsiteX42" fmla="*/ 1143000 w 1170432"/>
                <a:gd name="connsiteY42" fmla="*/ 2130552 h 2221992"/>
                <a:gd name="connsiteX43" fmla="*/ 1152144 w 1170432"/>
                <a:gd name="connsiteY43" fmla="*/ 2176272 h 2221992"/>
                <a:gd name="connsiteX44" fmla="*/ 1170432 w 1170432"/>
                <a:gd name="connsiteY44" fmla="*/ 2221992 h 222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70432" h="2221992">
                  <a:moveTo>
                    <a:pt x="0" y="0"/>
                  </a:moveTo>
                  <a:cubicBezTo>
                    <a:pt x="15240" y="6096"/>
                    <a:pt x="30351" y="12525"/>
                    <a:pt x="45720" y="18288"/>
                  </a:cubicBezTo>
                  <a:cubicBezTo>
                    <a:pt x="54745" y="21672"/>
                    <a:pt x="64531" y="23121"/>
                    <a:pt x="73152" y="27432"/>
                  </a:cubicBezTo>
                  <a:cubicBezTo>
                    <a:pt x="144056" y="62884"/>
                    <a:pt x="59065" y="31880"/>
                    <a:pt x="128016" y="54864"/>
                  </a:cubicBezTo>
                  <a:cubicBezTo>
                    <a:pt x="151685" y="78533"/>
                    <a:pt x="177500" y="107935"/>
                    <a:pt x="210312" y="118872"/>
                  </a:cubicBezTo>
                  <a:lnTo>
                    <a:pt x="237744" y="128016"/>
                  </a:lnTo>
                  <a:cubicBezTo>
                    <a:pt x="256032" y="146304"/>
                    <a:pt x="268072" y="174701"/>
                    <a:pt x="292608" y="182880"/>
                  </a:cubicBezTo>
                  <a:cubicBezTo>
                    <a:pt x="320101" y="192044"/>
                    <a:pt x="323837" y="190617"/>
                    <a:pt x="347472" y="210312"/>
                  </a:cubicBezTo>
                  <a:cubicBezTo>
                    <a:pt x="401079" y="254985"/>
                    <a:pt x="352090" y="218937"/>
                    <a:pt x="393192" y="265176"/>
                  </a:cubicBezTo>
                  <a:cubicBezTo>
                    <a:pt x="410375" y="284506"/>
                    <a:pt x="429768" y="301752"/>
                    <a:pt x="448056" y="320040"/>
                  </a:cubicBezTo>
                  <a:cubicBezTo>
                    <a:pt x="457200" y="329184"/>
                    <a:pt x="468315" y="336712"/>
                    <a:pt x="475488" y="347472"/>
                  </a:cubicBezTo>
                  <a:cubicBezTo>
                    <a:pt x="481584" y="356616"/>
                    <a:pt x="486475" y="366690"/>
                    <a:pt x="493776" y="374904"/>
                  </a:cubicBezTo>
                  <a:cubicBezTo>
                    <a:pt x="510959" y="394234"/>
                    <a:pt x="534294" y="408249"/>
                    <a:pt x="548640" y="429768"/>
                  </a:cubicBezTo>
                  <a:cubicBezTo>
                    <a:pt x="593196" y="496602"/>
                    <a:pt x="538810" y="412566"/>
                    <a:pt x="585216" y="493776"/>
                  </a:cubicBezTo>
                  <a:cubicBezTo>
                    <a:pt x="590668" y="503318"/>
                    <a:pt x="597408" y="512064"/>
                    <a:pt x="603504" y="521208"/>
                  </a:cubicBezTo>
                  <a:cubicBezTo>
                    <a:pt x="623405" y="600811"/>
                    <a:pt x="617687" y="562261"/>
                    <a:pt x="603504" y="704088"/>
                  </a:cubicBezTo>
                  <a:cubicBezTo>
                    <a:pt x="601305" y="726077"/>
                    <a:pt x="591215" y="747101"/>
                    <a:pt x="585216" y="768096"/>
                  </a:cubicBezTo>
                  <a:cubicBezTo>
                    <a:pt x="581764" y="780180"/>
                    <a:pt x="578537" y="792349"/>
                    <a:pt x="576072" y="804672"/>
                  </a:cubicBezTo>
                  <a:cubicBezTo>
                    <a:pt x="559979" y="885136"/>
                    <a:pt x="575580" y="833581"/>
                    <a:pt x="557784" y="886968"/>
                  </a:cubicBezTo>
                  <a:cubicBezTo>
                    <a:pt x="560832" y="944880"/>
                    <a:pt x="560019" y="1003125"/>
                    <a:pt x="566928" y="1060704"/>
                  </a:cubicBezTo>
                  <a:cubicBezTo>
                    <a:pt x="572468" y="1106872"/>
                    <a:pt x="596982" y="1133218"/>
                    <a:pt x="621792" y="1170432"/>
                  </a:cubicBezTo>
                  <a:lnTo>
                    <a:pt x="640080" y="1197864"/>
                  </a:lnTo>
                  <a:cubicBezTo>
                    <a:pt x="646176" y="1207008"/>
                    <a:pt x="650597" y="1217525"/>
                    <a:pt x="658368" y="1225296"/>
                  </a:cubicBezTo>
                  <a:cubicBezTo>
                    <a:pt x="667512" y="1234440"/>
                    <a:pt x="677521" y="1242794"/>
                    <a:pt x="685800" y="1252728"/>
                  </a:cubicBezTo>
                  <a:cubicBezTo>
                    <a:pt x="692835" y="1261171"/>
                    <a:pt x="697053" y="1271717"/>
                    <a:pt x="704088" y="1280160"/>
                  </a:cubicBezTo>
                  <a:cubicBezTo>
                    <a:pt x="740517" y="1323874"/>
                    <a:pt x="719719" y="1293186"/>
                    <a:pt x="758952" y="1325880"/>
                  </a:cubicBezTo>
                  <a:cubicBezTo>
                    <a:pt x="768886" y="1334159"/>
                    <a:pt x="776450" y="1345033"/>
                    <a:pt x="786384" y="1353312"/>
                  </a:cubicBezTo>
                  <a:cubicBezTo>
                    <a:pt x="794827" y="1360347"/>
                    <a:pt x="804873" y="1365212"/>
                    <a:pt x="813816" y="1371600"/>
                  </a:cubicBezTo>
                  <a:cubicBezTo>
                    <a:pt x="826217" y="1380458"/>
                    <a:pt x="837907" y="1390292"/>
                    <a:pt x="850392" y="1399032"/>
                  </a:cubicBezTo>
                  <a:lnTo>
                    <a:pt x="932688" y="1453896"/>
                  </a:lnTo>
                  <a:lnTo>
                    <a:pt x="960120" y="1472184"/>
                  </a:lnTo>
                  <a:lnTo>
                    <a:pt x="987552" y="1490472"/>
                  </a:lnTo>
                  <a:cubicBezTo>
                    <a:pt x="990600" y="1499616"/>
                    <a:pt x="992385" y="1509283"/>
                    <a:pt x="996696" y="1517904"/>
                  </a:cubicBezTo>
                  <a:cubicBezTo>
                    <a:pt x="1001611" y="1527734"/>
                    <a:pt x="1011509" y="1534910"/>
                    <a:pt x="1014984" y="1545336"/>
                  </a:cubicBezTo>
                  <a:cubicBezTo>
                    <a:pt x="1020847" y="1562925"/>
                    <a:pt x="1020811" y="1581959"/>
                    <a:pt x="1024128" y="1600200"/>
                  </a:cubicBezTo>
                  <a:cubicBezTo>
                    <a:pt x="1029861" y="1631734"/>
                    <a:pt x="1037277" y="1672217"/>
                    <a:pt x="1051560" y="1700784"/>
                  </a:cubicBezTo>
                  <a:cubicBezTo>
                    <a:pt x="1057656" y="1712976"/>
                    <a:pt x="1064786" y="1724704"/>
                    <a:pt x="1069848" y="1737360"/>
                  </a:cubicBezTo>
                  <a:cubicBezTo>
                    <a:pt x="1077007" y="1755258"/>
                    <a:pt x="1082040" y="1773936"/>
                    <a:pt x="1088136" y="1792224"/>
                  </a:cubicBezTo>
                  <a:lnTo>
                    <a:pt x="1097280" y="1819656"/>
                  </a:lnTo>
                  <a:cubicBezTo>
                    <a:pt x="1100328" y="1828800"/>
                    <a:pt x="1104086" y="1837737"/>
                    <a:pt x="1106424" y="1847088"/>
                  </a:cubicBezTo>
                  <a:lnTo>
                    <a:pt x="1115568" y="1883664"/>
                  </a:lnTo>
                  <a:cubicBezTo>
                    <a:pt x="1118688" y="1930459"/>
                    <a:pt x="1124387" y="2046303"/>
                    <a:pt x="1133856" y="2103120"/>
                  </a:cubicBezTo>
                  <a:cubicBezTo>
                    <a:pt x="1135441" y="2112627"/>
                    <a:pt x="1140662" y="2121201"/>
                    <a:pt x="1143000" y="2130552"/>
                  </a:cubicBezTo>
                  <a:cubicBezTo>
                    <a:pt x="1146769" y="2145630"/>
                    <a:pt x="1148375" y="2161194"/>
                    <a:pt x="1152144" y="2176272"/>
                  </a:cubicBezTo>
                  <a:cubicBezTo>
                    <a:pt x="1157794" y="2198871"/>
                    <a:pt x="1160972" y="2203073"/>
                    <a:pt x="1170432" y="2221992"/>
                  </a:cubicBezTo>
                </a:path>
              </a:pathLst>
            </a:custGeom>
            <a:noFill/>
            <a:ln w="3492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65226" y="6503461"/>
              <a:ext cx="201980" cy="182880"/>
            </a:xfrm>
            <a:custGeom>
              <a:avLst/>
              <a:gdLst>
                <a:gd name="connsiteX0" fmla="*/ 19100 w 201980"/>
                <a:gd name="connsiteY0" fmla="*/ 0 h 182880"/>
                <a:gd name="connsiteX1" fmla="*/ 812 w 201980"/>
                <a:gd name="connsiteY1" fmla="*/ 173736 h 182880"/>
                <a:gd name="connsiteX2" fmla="*/ 37388 w 201980"/>
                <a:gd name="connsiteY2" fmla="*/ 182880 h 182880"/>
                <a:gd name="connsiteX3" fmla="*/ 147116 w 201980"/>
                <a:gd name="connsiteY3" fmla="*/ 173736 h 182880"/>
                <a:gd name="connsiteX4" fmla="*/ 201980 w 201980"/>
                <a:gd name="connsiteY4" fmla="*/ 155448 h 18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980" h="182880">
                  <a:moveTo>
                    <a:pt x="19100" y="0"/>
                  </a:moveTo>
                  <a:cubicBezTo>
                    <a:pt x="14019" y="35570"/>
                    <a:pt x="-4012" y="152833"/>
                    <a:pt x="812" y="173736"/>
                  </a:cubicBezTo>
                  <a:cubicBezTo>
                    <a:pt x="3638" y="185981"/>
                    <a:pt x="25196" y="179832"/>
                    <a:pt x="37388" y="182880"/>
                  </a:cubicBezTo>
                  <a:cubicBezTo>
                    <a:pt x="73964" y="179832"/>
                    <a:pt x="110913" y="179770"/>
                    <a:pt x="147116" y="173736"/>
                  </a:cubicBezTo>
                  <a:cubicBezTo>
                    <a:pt x="166131" y="170567"/>
                    <a:pt x="201980" y="155448"/>
                    <a:pt x="201980" y="155448"/>
                  </a:cubicBezTo>
                </a:path>
              </a:pathLst>
            </a:custGeom>
            <a:noFill/>
            <a:ln w="349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4206078" y="4055592"/>
              <a:ext cx="195234" cy="223800"/>
            </a:xfrm>
            <a:custGeom>
              <a:avLst/>
              <a:gdLst>
                <a:gd name="connsiteX0" fmla="*/ 3210 w 195234"/>
                <a:gd name="connsiteY0" fmla="*/ 141504 h 223800"/>
                <a:gd name="connsiteX1" fmla="*/ 76362 w 195234"/>
                <a:gd name="connsiteY1" fmla="*/ 196368 h 223800"/>
                <a:gd name="connsiteX2" fmla="*/ 131226 w 195234"/>
                <a:gd name="connsiteY2" fmla="*/ 223800 h 223800"/>
                <a:gd name="connsiteX3" fmla="*/ 167802 w 195234"/>
                <a:gd name="connsiteY3" fmla="*/ 150648 h 223800"/>
                <a:gd name="connsiteX4" fmla="*/ 186090 w 195234"/>
                <a:gd name="connsiteY4" fmla="*/ 95784 h 223800"/>
                <a:gd name="connsiteX5" fmla="*/ 195234 w 195234"/>
                <a:gd name="connsiteY5" fmla="*/ 4344 h 223800"/>
                <a:gd name="connsiteX6" fmla="*/ 186090 w 195234"/>
                <a:gd name="connsiteY6" fmla="*/ 68352 h 223800"/>
                <a:gd name="connsiteX7" fmla="*/ 167802 w 195234"/>
                <a:gd name="connsiteY7" fmla="*/ 123216 h 223800"/>
                <a:gd name="connsiteX8" fmla="*/ 149514 w 195234"/>
                <a:gd name="connsiteY8" fmla="*/ 178080 h 223800"/>
                <a:gd name="connsiteX9" fmla="*/ 140370 w 195234"/>
                <a:gd name="connsiteY9" fmla="*/ 205512 h 223800"/>
                <a:gd name="connsiteX10" fmla="*/ 112938 w 195234"/>
                <a:gd name="connsiteY10" fmla="*/ 214656 h 223800"/>
                <a:gd name="connsiteX11" fmla="*/ 94650 w 195234"/>
                <a:gd name="connsiteY11" fmla="*/ 187224 h 223800"/>
                <a:gd name="connsiteX12" fmla="*/ 30642 w 195234"/>
                <a:gd name="connsiteY12" fmla="*/ 168936 h 223800"/>
                <a:gd name="connsiteX13" fmla="*/ 3210 w 195234"/>
                <a:gd name="connsiteY13" fmla="*/ 141504 h 22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234" h="223800">
                  <a:moveTo>
                    <a:pt x="3210" y="141504"/>
                  </a:moveTo>
                  <a:cubicBezTo>
                    <a:pt x="10830" y="146076"/>
                    <a:pt x="56953" y="186663"/>
                    <a:pt x="76362" y="196368"/>
                  </a:cubicBezTo>
                  <a:cubicBezTo>
                    <a:pt x="152078" y="234226"/>
                    <a:pt x="52610" y="171389"/>
                    <a:pt x="131226" y="223800"/>
                  </a:cubicBezTo>
                  <a:cubicBezTo>
                    <a:pt x="177979" y="192631"/>
                    <a:pt x="150281" y="220732"/>
                    <a:pt x="167802" y="150648"/>
                  </a:cubicBezTo>
                  <a:cubicBezTo>
                    <a:pt x="172477" y="131946"/>
                    <a:pt x="186090" y="95784"/>
                    <a:pt x="186090" y="95784"/>
                  </a:cubicBezTo>
                  <a:cubicBezTo>
                    <a:pt x="189138" y="65304"/>
                    <a:pt x="195234" y="34976"/>
                    <a:pt x="195234" y="4344"/>
                  </a:cubicBezTo>
                  <a:cubicBezTo>
                    <a:pt x="195234" y="-17209"/>
                    <a:pt x="190936" y="47351"/>
                    <a:pt x="186090" y="68352"/>
                  </a:cubicBezTo>
                  <a:cubicBezTo>
                    <a:pt x="181755" y="87136"/>
                    <a:pt x="173898" y="104928"/>
                    <a:pt x="167802" y="123216"/>
                  </a:cubicBezTo>
                  <a:lnTo>
                    <a:pt x="149514" y="178080"/>
                  </a:lnTo>
                  <a:cubicBezTo>
                    <a:pt x="146466" y="187224"/>
                    <a:pt x="149514" y="202464"/>
                    <a:pt x="140370" y="205512"/>
                  </a:cubicBezTo>
                  <a:lnTo>
                    <a:pt x="112938" y="214656"/>
                  </a:lnTo>
                  <a:cubicBezTo>
                    <a:pt x="106842" y="205512"/>
                    <a:pt x="103232" y="194089"/>
                    <a:pt x="94650" y="187224"/>
                  </a:cubicBezTo>
                  <a:cubicBezTo>
                    <a:pt x="88560" y="182352"/>
                    <a:pt x="33198" y="169666"/>
                    <a:pt x="30642" y="168936"/>
                  </a:cubicBezTo>
                  <a:cubicBezTo>
                    <a:pt x="318" y="160272"/>
                    <a:pt x="-4410" y="136932"/>
                    <a:pt x="3210" y="141504"/>
                  </a:cubicBezTo>
                  <a:close/>
                </a:path>
              </a:pathLst>
            </a:custGeom>
            <a:solidFill>
              <a:schemeClr val="tx2">
                <a:lumMod val="40000"/>
                <a:lumOff val="60000"/>
              </a:schemeClr>
            </a:solidFill>
            <a:ln w="3492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19418691">
              <a:off x="1524809" y="4530531"/>
              <a:ext cx="2680784" cy="830997"/>
            </a:xfrm>
            <a:prstGeom prst="rect">
              <a:avLst/>
            </a:prstGeom>
            <a:noFill/>
          </p:spPr>
          <p:txBody>
            <a:bodyPr wrap="square" rtlCol="0">
              <a:spAutoFit/>
            </a:bodyPr>
            <a:lstStyle/>
            <a:p>
              <a:pPr algn="ctr"/>
              <a:r>
                <a:rPr lang="en-US" sz="2400" dirty="0" err="1" smtClean="0">
                  <a:solidFill>
                    <a:srgbClr val="FFFF00"/>
                  </a:solidFill>
                </a:rPr>
                <a:t>Subbasin</a:t>
              </a:r>
              <a:r>
                <a:rPr lang="en-US" sz="2400" dirty="0" smtClean="0">
                  <a:solidFill>
                    <a:schemeClr val="bg1"/>
                  </a:solidFill>
                </a:rPr>
                <a:t>/ Reach</a:t>
              </a:r>
            </a:p>
            <a:p>
              <a:pPr algn="ctr"/>
              <a:r>
                <a:rPr lang="en-US" sz="2400" dirty="0" smtClean="0">
                  <a:solidFill>
                    <a:srgbClr val="FFFF00"/>
                  </a:solidFill>
                </a:rPr>
                <a:t>17010204</a:t>
              </a:r>
              <a:r>
                <a:rPr lang="en-US" sz="2400" dirty="0" smtClean="0">
                  <a:solidFill>
                    <a:schemeClr val="bg1"/>
                  </a:solidFill>
                </a:rPr>
                <a:t>000505</a:t>
              </a:r>
              <a:endParaRPr lang="en-US" sz="2400" dirty="0">
                <a:solidFill>
                  <a:schemeClr val="bg1"/>
                </a:solidFill>
              </a:endParaRPr>
            </a:p>
          </p:txBody>
        </p:sp>
        <p:sp>
          <p:nvSpPr>
            <p:cNvPr id="17" name="TextBox 16"/>
            <p:cNvSpPr txBox="1"/>
            <p:nvPr/>
          </p:nvSpPr>
          <p:spPr>
            <a:xfrm rot="3794794">
              <a:off x="2465908" y="2792380"/>
              <a:ext cx="1981200" cy="584775"/>
            </a:xfrm>
            <a:prstGeom prst="rect">
              <a:avLst/>
            </a:prstGeom>
            <a:noFill/>
          </p:spPr>
          <p:txBody>
            <a:bodyPr wrap="square" rtlCol="0">
              <a:spAutoFit/>
            </a:bodyPr>
            <a:lstStyle/>
            <a:p>
              <a:pPr algn="ctr"/>
              <a:r>
                <a:rPr lang="en-US" sz="1600" dirty="0" smtClean="0">
                  <a:solidFill>
                    <a:schemeClr val="bg1"/>
                  </a:solidFill>
                </a:rPr>
                <a:t>Reach</a:t>
              </a:r>
            </a:p>
            <a:p>
              <a:pPr algn="ctr"/>
              <a:r>
                <a:rPr lang="en-US" sz="1600" dirty="0" smtClean="0">
                  <a:solidFill>
                    <a:schemeClr val="bg1"/>
                  </a:solidFill>
                </a:rPr>
                <a:t>17010204000721</a:t>
              </a:r>
              <a:endParaRPr lang="en-US" sz="1600" dirty="0">
                <a:solidFill>
                  <a:schemeClr val="bg1"/>
                </a:solidFill>
              </a:endParaRPr>
            </a:p>
          </p:txBody>
        </p:sp>
        <p:sp>
          <p:nvSpPr>
            <p:cNvPr id="18" name="TextBox 17"/>
            <p:cNvSpPr txBox="1"/>
            <p:nvPr/>
          </p:nvSpPr>
          <p:spPr>
            <a:xfrm rot="19808057">
              <a:off x="4357444" y="2588058"/>
              <a:ext cx="1981200" cy="584775"/>
            </a:xfrm>
            <a:prstGeom prst="rect">
              <a:avLst/>
            </a:prstGeom>
            <a:noFill/>
          </p:spPr>
          <p:txBody>
            <a:bodyPr wrap="square" rtlCol="0">
              <a:spAutoFit/>
            </a:bodyPr>
            <a:lstStyle/>
            <a:p>
              <a:pPr algn="ctr"/>
              <a:r>
                <a:rPr lang="en-US" sz="1600" dirty="0" smtClean="0">
                  <a:solidFill>
                    <a:schemeClr val="bg1"/>
                  </a:solidFill>
                </a:rPr>
                <a:t>Reach</a:t>
              </a:r>
            </a:p>
            <a:p>
              <a:pPr algn="ctr"/>
              <a:r>
                <a:rPr lang="en-US" sz="1600" dirty="0" smtClean="0">
                  <a:solidFill>
                    <a:schemeClr val="bg1"/>
                  </a:solidFill>
                </a:rPr>
                <a:t>17010204000506</a:t>
              </a:r>
              <a:endParaRPr lang="en-US" sz="1600" dirty="0">
                <a:solidFill>
                  <a:schemeClr val="bg1"/>
                </a:solidFill>
              </a:endParaRPr>
            </a:p>
          </p:txBody>
        </p:sp>
        <p:pic>
          <p:nvPicPr>
            <p:cNvPr id="1028" name="Picture 4" descr="C:\Users\cw0117\AppData\Local\Microsoft\Windows\Temporary Internet Files\Content.IE5\ZFGH99I2\MC90001507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194439">
              <a:off x="1730932" y="5461388"/>
              <a:ext cx="3386199" cy="38280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rot="19207325">
              <a:off x="2529546" y="5499937"/>
              <a:ext cx="2799933" cy="461665"/>
            </a:xfrm>
            <a:prstGeom prst="rect">
              <a:avLst/>
            </a:prstGeom>
            <a:noFill/>
          </p:spPr>
          <p:txBody>
            <a:bodyPr wrap="none" rtlCol="0">
              <a:spAutoFit/>
            </a:bodyPr>
            <a:lstStyle/>
            <a:p>
              <a:pPr algn="ctr"/>
              <a:r>
                <a:rPr lang="en-US" sz="2400" dirty="0" smtClean="0">
                  <a:solidFill>
                    <a:schemeClr val="bg1"/>
                  </a:solidFill>
                </a:rPr>
                <a:t>Linear measures (m) </a:t>
              </a:r>
            </a:p>
          </p:txBody>
        </p:sp>
        <p:sp>
          <p:nvSpPr>
            <p:cNvPr id="19" name="Oval 18"/>
            <p:cNvSpPr/>
            <p:nvPr/>
          </p:nvSpPr>
          <p:spPr>
            <a:xfrm>
              <a:off x="4821784" y="2362200"/>
              <a:ext cx="283616" cy="304800"/>
            </a:xfrm>
            <a:prstGeom prst="ellipse">
              <a:avLst/>
            </a:prstGeom>
            <a:solidFill>
              <a:schemeClr val="tx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9129369">
              <a:off x="4448018" y="4125573"/>
              <a:ext cx="379570"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
        <p:nvSpPr>
          <p:cNvPr id="22" name="Rectangle 21"/>
          <p:cNvSpPr/>
          <p:nvPr/>
        </p:nvSpPr>
        <p:spPr>
          <a:xfrm rot="19129369">
            <a:off x="610654" y="5979805"/>
            <a:ext cx="3681847"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100</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214522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838200"/>
            <a:ext cx="8153400"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solidFill>
                  <a:schemeClr val="bg1"/>
                </a:solidFill>
              </a:rPr>
              <a:t>The NHD </a:t>
            </a:r>
            <a:r>
              <a:rPr lang="en-US" sz="2800" dirty="0" smtClean="0">
                <a:solidFill>
                  <a:srgbClr val="FFFF00"/>
                </a:solidFill>
              </a:rPr>
              <a:t>integrates data</a:t>
            </a:r>
          </a:p>
        </p:txBody>
      </p:sp>
      <p:sp>
        <p:nvSpPr>
          <p:cNvPr id="66" name="TextBox 65"/>
          <p:cNvSpPr txBox="1"/>
          <p:nvPr/>
        </p:nvSpPr>
        <p:spPr>
          <a:xfrm>
            <a:off x="-12192" y="152400"/>
            <a:ext cx="9144000" cy="646331"/>
          </a:xfrm>
          <a:prstGeom prst="rect">
            <a:avLst/>
          </a:prstGeom>
          <a:noFill/>
        </p:spPr>
        <p:txBody>
          <a:bodyPr wrap="square" rtlCol="0">
            <a:spAutoFit/>
          </a:bodyPr>
          <a:lstStyle/>
          <a:p>
            <a:pPr algn="ctr"/>
            <a:r>
              <a:rPr lang="en-US" sz="3600" dirty="0" smtClean="0">
                <a:solidFill>
                  <a:srgbClr val="FFFF00"/>
                </a:solidFill>
              </a:rPr>
              <a:t>What does the NHD provide?</a:t>
            </a:r>
            <a:endParaRPr lang="en-US" sz="3600" dirty="0">
              <a:solidFill>
                <a:srgbClr val="FFFF00"/>
              </a:solidFill>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394888"/>
            <a:ext cx="6257542" cy="5386912"/>
          </a:xfrm>
          <a:prstGeom prst="rect">
            <a:avLst/>
          </a:prstGeom>
        </p:spPr>
      </p:pic>
    </p:spTree>
    <p:extLst>
      <p:ext uri="{BB962C8B-B14F-4D97-AF65-F5344CB8AC3E}">
        <p14:creationId xmlns:p14="http://schemas.microsoft.com/office/powerpoint/2010/main" val="34312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4319" y="838200"/>
            <a:ext cx="7631965" cy="16986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endParaRPr lang="en-US" sz="1600" dirty="0"/>
          </a:p>
        </p:txBody>
      </p:sp>
      <p:sp>
        <p:nvSpPr>
          <p:cNvPr id="6" name="Rectangle 5"/>
          <p:cNvSpPr/>
          <p:nvPr/>
        </p:nvSpPr>
        <p:spPr>
          <a:xfrm>
            <a:off x="838200" y="5867400"/>
            <a:ext cx="7543800" cy="954107"/>
          </a:xfrm>
          <a:prstGeom prst="rect">
            <a:avLst/>
          </a:prstGeom>
        </p:spPr>
        <p:txBody>
          <a:bodyPr wrap="square">
            <a:spAutoFit/>
          </a:bodyPr>
          <a:lstStyle/>
          <a:p>
            <a:pPr algn="ctr"/>
            <a:r>
              <a:rPr lang="en-US" sz="2800" dirty="0" smtClean="0">
                <a:solidFill>
                  <a:schemeClr val="bg1"/>
                </a:solidFill>
              </a:rPr>
              <a:t>The NHD provides vast opportunity for </a:t>
            </a:r>
            <a:r>
              <a:rPr lang="en-US" sz="2800" dirty="0" smtClean="0">
                <a:solidFill>
                  <a:srgbClr val="FFFF00"/>
                </a:solidFill>
              </a:rPr>
              <a:t>discovery</a:t>
            </a:r>
            <a:r>
              <a:rPr lang="en-US" sz="2800" dirty="0" smtClean="0">
                <a:solidFill>
                  <a:schemeClr val="bg1"/>
                </a:solidFill>
              </a:rPr>
              <a:t> of water-related data</a:t>
            </a:r>
            <a:endParaRPr lang="en-US" sz="2800"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144"/>
            <a:ext cx="9144000" cy="5916706"/>
          </a:xfrm>
          <a:prstGeom prst="rect">
            <a:avLst/>
          </a:prstGeom>
        </p:spPr>
      </p:pic>
    </p:spTree>
    <p:extLst>
      <p:ext uri="{BB962C8B-B14F-4D97-AF65-F5344CB8AC3E}">
        <p14:creationId xmlns:p14="http://schemas.microsoft.com/office/powerpoint/2010/main" val="12857193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080" y="956217"/>
            <a:ext cx="3212640" cy="5859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219200"/>
            <a:ext cx="2819400" cy="2399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2057400" y="1371600"/>
            <a:ext cx="2362200" cy="152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886200"/>
            <a:ext cx="2743200" cy="2602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p:nvPr/>
        </p:nvCxnSpPr>
        <p:spPr>
          <a:xfrm>
            <a:off x="1447800" y="1600200"/>
            <a:ext cx="3124200" cy="2362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339075" y="-228216"/>
            <a:ext cx="6465849" cy="1470025"/>
          </a:xfrm>
        </p:spPr>
        <p:txBody>
          <a:bodyPr>
            <a:normAutofit/>
          </a:bodyPr>
          <a:lstStyle/>
          <a:p>
            <a:r>
              <a:rPr lang="en-US" sz="4800" dirty="0" smtClean="0">
                <a:solidFill>
                  <a:srgbClr val="FFFF00"/>
                </a:solidFill>
              </a:rPr>
              <a:t>Geodatabase Structure</a:t>
            </a:r>
            <a:endParaRPr lang="en-US" sz="4800" dirty="0">
              <a:solidFill>
                <a:srgbClr val="FFFF00"/>
              </a:solidFill>
            </a:endParaRPr>
          </a:p>
        </p:txBody>
      </p:sp>
    </p:spTree>
    <p:extLst>
      <p:ext uri="{BB962C8B-B14F-4D97-AF65-F5344CB8AC3E}">
        <p14:creationId xmlns:p14="http://schemas.microsoft.com/office/powerpoint/2010/main" val="1654006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781</TotalTime>
  <Words>1071</Words>
  <Application>Microsoft Office PowerPoint</Application>
  <PresentationFormat>On-screen Show (4:3)</PresentationFormat>
  <Paragraphs>155</Paragraphs>
  <Slides>17</Slides>
  <Notes>8</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Introduction to the National Hydrography Dataset</vt:lpstr>
      <vt:lpstr>PowerPoint Presentation</vt:lpstr>
      <vt:lpstr>PowerPoint Presentation</vt:lpstr>
      <vt:lpstr>How are the data organized?</vt:lpstr>
      <vt:lpstr>PowerPoint Presentation</vt:lpstr>
      <vt:lpstr>PowerPoint Presentation</vt:lpstr>
      <vt:lpstr>PowerPoint Presentation</vt:lpstr>
      <vt:lpstr>PowerPoint Presentation</vt:lpstr>
      <vt:lpstr>Geodatabase Structure</vt:lpstr>
      <vt:lpstr>NHDFlowline  </vt:lpstr>
      <vt:lpstr>NHDWaterbody  </vt:lpstr>
      <vt:lpstr>NHDArea  </vt:lpstr>
      <vt:lpstr>NHDPoint and NHD Line  </vt:lpstr>
      <vt:lpstr>Attributes  </vt:lpstr>
      <vt:lpstr>Metadata  </vt:lpstr>
      <vt:lpstr>Take Home Messages</vt:lpstr>
      <vt:lpstr>USGS Video</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NHD Applications</dc:title>
  <dc:creator>Daurio, Maya</dc:creator>
  <cp:lastModifiedBy>Troy Blandford</cp:lastModifiedBy>
  <cp:revision>71</cp:revision>
  <dcterms:created xsi:type="dcterms:W3CDTF">2014-03-10T15:04:33Z</dcterms:created>
  <dcterms:modified xsi:type="dcterms:W3CDTF">2014-04-16T17:33:50Z</dcterms:modified>
</cp:coreProperties>
</file>