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handoutMasterIdLst>
    <p:handoutMasterId r:id="rId6"/>
  </p:handoutMasterIdLst>
  <p:sldIdLst>
    <p:sldId id="257" r:id="rId2"/>
    <p:sldId id="258" r:id="rId3"/>
    <p:sldId id="261" r:id="rId4"/>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rns, Meghan" initials="BM" lastIdx="6" clrIdx="0">
    <p:extLst>
      <p:ext uri="{19B8F6BF-5375-455C-9EA6-DF929625EA0E}">
        <p15:presenceInfo xmlns:p15="http://schemas.microsoft.com/office/powerpoint/2012/main" userId="S-1-5-21-725345543-413027322-2146997909-1710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3" autoAdjust="0"/>
    <p:restoredTop sz="94660"/>
  </p:normalViewPr>
  <p:slideViewPr>
    <p:cSldViewPr snapToGrid="0" showGuides="1">
      <p:cViewPr varScale="1">
        <p:scale>
          <a:sx n="61" d="100"/>
          <a:sy n="61" d="100"/>
        </p:scale>
        <p:origin x="1632" y="62"/>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45B599A-0E4A-468C-BADD-B237DC339A7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340A6C8-841C-4157-A3D7-2468559E5B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E63162-19B4-4314-A080-598C6014CF34}" type="datetimeFigureOut">
              <a:rPr lang="en-US" smtClean="0"/>
              <a:t>6/29/2018</a:t>
            </a:fld>
            <a:endParaRPr lang="en-US"/>
          </a:p>
        </p:txBody>
      </p:sp>
      <p:sp>
        <p:nvSpPr>
          <p:cNvPr id="4" name="Footer Placeholder 3">
            <a:extLst>
              <a:ext uri="{FF2B5EF4-FFF2-40B4-BE49-F238E27FC236}">
                <a16:creationId xmlns:a16="http://schemas.microsoft.com/office/drawing/2014/main" id="{5F7F3557-E315-4984-BF7F-18860A7C86A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86A2BF-0BFA-453C-A956-BE04E151FB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3D7817-5437-40F8-9E62-3873C264BFD5}" type="slidenum">
              <a:rPr lang="en-US" smtClean="0"/>
              <a:t>‹#›</a:t>
            </a:fld>
            <a:endParaRPr lang="en-US"/>
          </a:p>
        </p:txBody>
      </p:sp>
    </p:spTree>
    <p:extLst>
      <p:ext uri="{BB962C8B-B14F-4D97-AF65-F5344CB8AC3E}">
        <p14:creationId xmlns:p14="http://schemas.microsoft.com/office/powerpoint/2010/main" val="7113806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B1C5B-7706-400B-9D48-F5D7C9C134AE}" type="datetimeFigureOut">
              <a:rPr lang="en-US" smtClean="0"/>
              <a:t>6/29/2018</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E2D57F-E457-46CF-B14D-2D446902D99D}" type="slidenum">
              <a:rPr lang="en-US" smtClean="0"/>
              <a:t>‹#›</a:t>
            </a:fld>
            <a:endParaRPr lang="en-US"/>
          </a:p>
        </p:txBody>
      </p:sp>
    </p:spTree>
    <p:extLst>
      <p:ext uri="{BB962C8B-B14F-4D97-AF65-F5344CB8AC3E}">
        <p14:creationId xmlns:p14="http://schemas.microsoft.com/office/powerpoint/2010/main" val="76910579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B4E7E9-0911-4C72-A957-9B99C2AA20B4}" type="datetime1">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4014310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14B50C-502A-493F-85CF-4FA888229A4D}" type="datetime1">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295521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0E58A2-A58A-4B77-8F0A-A23CE062996D}" type="datetime1">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856239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C7BFA3-3ACA-4604-920D-662478C43BAF}" type="datetime1">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11524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0D1958-137E-466F-B43F-78F804B2C860}" type="datetime1">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1463022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CA50F8-9277-4A7A-ABA0-B40394FD8A96}" type="datetime1">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34678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123865-E61D-4FE0-933F-B64EAEF51F10}" type="datetime1">
              <a:rPr lang="en-US" smtClean="0"/>
              <a:t>6/29/2018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87638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1ACF42-18D8-4DF4-9E0B-3D9DCA72F70B}" type="datetime1">
              <a:rPr lang="en-US" smtClean="0"/>
              <a:t>6/29/2018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940715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F5CF8E-A3FF-4C74-B8D7-397E73572BCD}" type="datetime1">
              <a:rPr lang="en-US" smtClean="0"/>
              <a:t>6/29/2018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972237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823422E-D0A2-4509-AEA2-3489F3B61166}" type="datetime1">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405610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3B0CE124-2AC4-4450-BDB5-6919448FE67D}" type="datetime1">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452672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B22E249-46D3-4B9B-A418-D36B3B5C5477}" type="datetime1">
              <a:rPr lang="en-US" smtClean="0"/>
              <a:t>6/29/2018</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B0D10C74-B7B4-44EF-9AAD-21052695F533}" type="slidenum">
              <a:rPr lang="en-US" smtClean="0"/>
              <a:t>‹#›</a:t>
            </a:fld>
            <a:endParaRPr lang="en-US"/>
          </a:p>
        </p:txBody>
      </p:sp>
    </p:spTree>
    <p:extLst>
      <p:ext uri="{BB962C8B-B14F-4D97-AF65-F5344CB8AC3E}">
        <p14:creationId xmlns:p14="http://schemas.microsoft.com/office/powerpoint/2010/main" val="2983163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AC7583C-0D43-4BD9-892B-DD4552E18B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14190" y="1123980"/>
            <a:ext cx="1136734" cy="505215"/>
          </a:xfrm>
          <a:prstGeom prst="rect">
            <a:avLst/>
          </a:prstGeom>
        </p:spPr>
      </p:pic>
      <p:sp>
        <p:nvSpPr>
          <p:cNvPr id="5" name="Slide Number Placeholder 4">
            <a:extLst>
              <a:ext uri="{FF2B5EF4-FFF2-40B4-BE49-F238E27FC236}">
                <a16:creationId xmlns:a16="http://schemas.microsoft.com/office/drawing/2014/main" id="{9A5010B6-1FC2-41B5-A386-15AB5644996E}"/>
              </a:ext>
            </a:extLst>
          </p:cNvPr>
          <p:cNvSpPr>
            <a:spLocks noGrp="1"/>
          </p:cNvSpPr>
          <p:nvPr>
            <p:ph type="sldNum" sz="quarter" idx="12"/>
          </p:nvPr>
        </p:nvSpPr>
        <p:spPr/>
        <p:txBody>
          <a:bodyPr/>
          <a:lstStyle/>
          <a:p>
            <a:fld id="{B0D10C74-B7B4-44EF-9AAD-21052695F533}" type="slidenum">
              <a:rPr lang="en-US" smtClean="0"/>
              <a:t>1</a:t>
            </a:fld>
            <a:endParaRPr lang="en-US"/>
          </a:p>
        </p:txBody>
      </p:sp>
      <p:pic>
        <p:nvPicPr>
          <p:cNvPr id="6" name="Picture 5">
            <a:extLst>
              <a:ext uri="{FF2B5EF4-FFF2-40B4-BE49-F238E27FC236}">
                <a16:creationId xmlns:a16="http://schemas.microsoft.com/office/drawing/2014/main" id="{14571670-FFDB-414C-97AC-AA8B1656D783}"/>
              </a:ext>
            </a:extLst>
          </p:cNvPr>
          <p:cNvPicPr>
            <a:picLocks noChangeAspect="1"/>
          </p:cNvPicPr>
          <p:nvPr/>
        </p:nvPicPr>
        <p:blipFill>
          <a:blip r:embed="rId3"/>
          <a:stretch>
            <a:fillRect/>
          </a:stretch>
        </p:blipFill>
        <p:spPr>
          <a:xfrm>
            <a:off x="403964" y="4902213"/>
            <a:ext cx="5730027" cy="3594614"/>
          </a:xfrm>
          <a:prstGeom prst="rect">
            <a:avLst/>
          </a:prstGeom>
        </p:spPr>
      </p:pic>
      <p:sp>
        <p:nvSpPr>
          <p:cNvPr id="7" name="Rectangle 6">
            <a:extLst>
              <a:ext uri="{FF2B5EF4-FFF2-40B4-BE49-F238E27FC236}">
                <a16:creationId xmlns:a16="http://schemas.microsoft.com/office/drawing/2014/main" id="{1952F5D0-0BBB-4B04-A1D1-312409E5E419}"/>
              </a:ext>
            </a:extLst>
          </p:cNvPr>
          <p:cNvSpPr/>
          <p:nvPr/>
        </p:nvSpPr>
        <p:spPr>
          <a:xfrm>
            <a:off x="707408" y="164545"/>
            <a:ext cx="5254772" cy="646331"/>
          </a:xfrm>
          <a:prstGeom prst="rect">
            <a:avLst/>
          </a:prstGeom>
        </p:spPr>
        <p:txBody>
          <a:bodyPr wrap="none">
            <a:spAutoFit/>
          </a:bodyPr>
          <a:lstStyle/>
          <a:p>
            <a:pPr algn="ctr"/>
            <a:r>
              <a:rPr lang="en-US" b="1" dirty="0"/>
              <a:t>ArcGIS Desktop Exercise</a:t>
            </a:r>
          </a:p>
          <a:p>
            <a:pPr algn="ctr"/>
            <a:r>
              <a:rPr lang="en-US" b="1" dirty="0"/>
              <a:t>Using the Montana </a:t>
            </a:r>
            <a:r>
              <a:rPr lang="en-US" b="1" dirty="0" err="1"/>
              <a:t>HUCEnv</a:t>
            </a:r>
            <a:r>
              <a:rPr lang="en-US" b="1" dirty="0"/>
              <a:t> geodata – Querying Data</a:t>
            </a:r>
            <a:endParaRPr lang="en-US" dirty="0"/>
          </a:p>
        </p:txBody>
      </p:sp>
      <p:sp>
        <p:nvSpPr>
          <p:cNvPr id="8" name="Rectangle 7">
            <a:extLst>
              <a:ext uri="{FF2B5EF4-FFF2-40B4-BE49-F238E27FC236}">
                <a16:creationId xmlns:a16="http://schemas.microsoft.com/office/drawing/2014/main" id="{12063B35-F232-4BA8-B9C8-F7163385FAB5}"/>
              </a:ext>
            </a:extLst>
          </p:cNvPr>
          <p:cNvSpPr/>
          <p:nvPr/>
        </p:nvSpPr>
        <p:spPr>
          <a:xfrm>
            <a:off x="403964" y="1795591"/>
            <a:ext cx="6309360" cy="3108543"/>
          </a:xfrm>
          <a:prstGeom prst="rect">
            <a:avLst/>
          </a:prstGeom>
        </p:spPr>
        <p:txBody>
          <a:bodyPr wrap="square">
            <a:spAutoFit/>
          </a:bodyPr>
          <a:lstStyle/>
          <a:p>
            <a:r>
              <a:rPr lang="en-US" sz="1400" dirty="0"/>
              <a:t>The Natural Resource Conservation Service (NRCS) and the Montana State Library NRIS Program (MSL-NRIS) have created geodatabases for 101 8-digit Hydrologic Units (HUCS) or </a:t>
            </a:r>
            <a:r>
              <a:rPr lang="en-US" sz="1400" dirty="0" err="1"/>
              <a:t>subbasins</a:t>
            </a:r>
            <a:r>
              <a:rPr lang="en-US" sz="1400" dirty="0"/>
              <a:t> in Montana that provide environmental datasets clipped to watershed boundaries. Watersheds are useful geographic units for assessing physical, biological, and land use characteristics. These geodatabases can be used for preliminary natural resource inventories, assessments and analysis. </a:t>
            </a:r>
          </a:p>
          <a:p>
            <a:endParaRPr lang="en-US" sz="1400" dirty="0"/>
          </a:p>
          <a:p>
            <a:r>
              <a:rPr lang="en-US" sz="1400" dirty="0"/>
              <a:t>The HUC8_Env geodatabases, metadata, and layer files, are available from http://geoinfo.msl.mt.gov/nrcs_partnership/environmental_characterization</a:t>
            </a:r>
          </a:p>
          <a:p>
            <a:endParaRPr lang="en-US" sz="1400" dirty="0"/>
          </a:p>
          <a:p>
            <a:r>
              <a:rPr lang="en-US" sz="1400" dirty="0"/>
              <a:t>This lesson is designed for users who have downloaded the geodata for a least one </a:t>
            </a:r>
            <a:r>
              <a:rPr lang="en-US" sz="1400" dirty="0" err="1"/>
              <a:t>subbasin</a:t>
            </a:r>
            <a:r>
              <a:rPr lang="en-US" sz="1400" dirty="0"/>
              <a:t> along with the </a:t>
            </a:r>
            <a:r>
              <a:rPr lang="en-US" sz="1400" dirty="0" err="1"/>
              <a:t>HUCEnv_Template.mxd</a:t>
            </a:r>
            <a:r>
              <a:rPr lang="en-US" sz="1400" dirty="0"/>
              <a:t> and the associated </a:t>
            </a:r>
            <a:r>
              <a:rPr lang="en-US" sz="1400" dirty="0" err="1"/>
              <a:t>layerfiles</a:t>
            </a:r>
            <a:r>
              <a:rPr lang="en-US" sz="1400" dirty="0"/>
              <a:t>. The lesson provides instructions for using ArcMap to query data and do a simple analysis. </a:t>
            </a:r>
          </a:p>
        </p:txBody>
      </p:sp>
      <p:pic>
        <p:nvPicPr>
          <p:cNvPr id="13" name="Picture 12">
            <a:extLst>
              <a:ext uri="{FF2B5EF4-FFF2-40B4-BE49-F238E27FC236}">
                <a16:creationId xmlns:a16="http://schemas.microsoft.com/office/drawing/2014/main" id="{E820B9C3-0C78-4FC9-9135-EB3EEC3FF8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463" y="1072638"/>
            <a:ext cx="1076754" cy="538377"/>
          </a:xfrm>
          <a:prstGeom prst="rect">
            <a:avLst/>
          </a:prstGeom>
        </p:spPr>
      </p:pic>
      <p:pic>
        <p:nvPicPr>
          <p:cNvPr id="3" name="Picture 2">
            <a:extLst>
              <a:ext uri="{FF2B5EF4-FFF2-40B4-BE49-F238E27FC236}">
                <a16:creationId xmlns:a16="http://schemas.microsoft.com/office/drawing/2014/main" id="{F69B41E2-137D-4B9D-937F-F29E5AE22F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8731" y="1126414"/>
            <a:ext cx="1856925" cy="407415"/>
          </a:xfrm>
          <a:prstGeom prst="rect">
            <a:avLst/>
          </a:prstGeom>
        </p:spPr>
      </p:pic>
    </p:spTree>
    <p:extLst>
      <p:ext uri="{BB962C8B-B14F-4D97-AF65-F5344CB8AC3E}">
        <p14:creationId xmlns:p14="http://schemas.microsoft.com/office/powerpoint/2010/main" val="1041477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588578"/>
            <a:ext cx="5915025" cy="8303173"/>
          </a:xfrm>
        </p:spPr>
        <p:txBody>
          <a:bodyPr>
            <a:normAutofit/>
          </a:bodyPr>
          <a:lstStyle/>
          <a:p>
            <a:pPr marL="0" indent="0">
              <a:buNone/>
            </a:pPr>
            <a:r>
              <a:rPr lang="en-US" sz="1300" b="1" dirty="0"/>
              <a:t>Querying Data</a:t>
            </a:r>
          </a:p>
          <a:p>
            <a:pPr marL="342900" indent="-342900">
              <a:buNone/>
            </a:pPr>
            <a:r>
              <a:rPr lang="en-US" sz="1300" dirty="0"/>
              <a:t>1. 	In the </a:t>
            </a:r>
            <a:r>
              <a:rPr lang="en-US" sz="1300" dirty="0" err="1"/>
              <a:t>HUCEnv_Template</a:t>
            </a:r>
            <a:r>
              <a:rPr lang="en-US" sz="1300" dirty="0"/>
              <a:t> map, check the box next to the </a:t>
            </a:r>
            <a:r>
              <a:rPr lang="en-US" sz="1300" b="1" dirty="0"/>
              <a:t>Land Records Layers</a:t>
            </a:r>
            <a:r>
              <a:rPr lang="en-US" sz="1300" dirty="0"/>
              <a:t>. On the map, you can see a number of hatch marks in light green. Expand the </a:t>
            </a:r>
            <a:r>
              <a:rPr lang="en-US" sz="1300" b="1" dirty="0"/>
              <a:t>Conservation Easements </a:t>
            </a:r>
            <a:r>
              <a:rPr lang="en-US" sz="1300" dirty="0"/>
              <a:t>layer in order to see the </a:t>
            </a:r>
            <a:r>
              <a:rPr lang="en-US" sz="1300" dirty="0" err="1"/>
              <a:t>symbology</a:t>
            </a:r>
            <a:r>
              <a:rPr lang="en-US" sz="1300" dirty="0"/>
              <a:t>.</a:t>
            </a:r>
          </a:p>
          <a:p>
            <a:pPr marL="0" indent="0">
              <a:buNone/>
            </a:pPr>
            <a:endParaRPr lang="en-US" sz="1300" dirty="0"/>
          </a:p>
          <a:p>
            <a:endParaRPr lang="en-US" dirty="0"/>
          </a:p>
          <a:p>
            <a:endParaRPr lang="en-US" dirty="0"/>
          </a:p>
          <a:p>
            <a:endParaRPr lang="en-US" dirty="0"/>
          </a:p>
          <a:p>
            <a:endParaRPr lang="en-US" dirty="0"/>
          </a:p>
          <a:p>
            <a:endParaRPr lang="en-US" dirty="0"/>
          </a:p>
          <a:p>
            <a:pPr marL="342900" indent="-342900">
              <a:buAutoNum type="arabicPeriod" startAt="2"/>
            </a:pPr>
            <a:endParaRPr lang="en-US" sz="1300" dirty="0"/>
          </a:p>
          <a:p>
            <a:pPr marL="342900" indent="-342900">
              <a:buAutoNum type="arabicPeriod" startAt="2"/>
            </a:pPr>
            <a:r>
              <a:rPr lang="en-US" sz="1300" dirty="0"/>
              <a:t>Right-click on the </a:t>
            </a:r>
            <a:r>
              <a:rPr lang="en-US" sz="1300" b="1" dirty="0"/>
              <a:t>Conservation Easements </a:t>
            </a:r>
            <a:r>
              <a:rPr lang="en-US" sz="1300" dirty="0"/>
              <a:t>layer in the Table of Contents (TOC) and select </a:t>
            </a:r>
            <a:r>
              <a:rPr lang="en-US" sz="1300" b="1" dirty="0"/>
              <a:t>Open Attribute Table</a:t>
            </a:r>
            <a:r>
              <a:rPr lang="en-US" sz="1300" dirty="0"/>
              <a:t>. </a:t>
            </a:r>
          </a:p>
          <a:p>
            <a:pPr marL="342900" indent="-342900">
              <a:buAutoNum type="arabicPeriod" startAt="2"/>
            </a:pPr>
            <a:r>
              <a:rPr lang="en-US" sz="1300" dirty="0"/>
              <a:t>Let’s find out who the easement holders are in this watershed. With the attribute table open, click on the </a:t>
            </a:r>
            <a:r>
              <a:rPr lang="en-US" sz="1300" b="1" dirty="0"/>
              <a:t>Select by Attributes </a:t>
            </a:r>
            <a:r>
              <a:rPr lang="en-US" sz="1300" dirty="0"/>
              <a:t>symbol at the top of the attribute table.</a:t>
            </a:r>
          </a:p>
          <a:p>
            <a:pPr marL="0" indent="0">
              <a:buNone/>
            </a:pPr>
            <a:endParaRPr lang="en-US" sz="1300" b="1" dirty="0"/>
          </a:p>
          <a:p>
            <a:pPr marL="0" indent="0">
              <a:buNone/>
            </a:pPr>
            <a:r>
              <a:rPr lang="en-US" sz="1300" b="1" dirty="0"/>
              <a:t> </a:t>
            </a:r>
          </a:p>
          <a:p>
            <a:pPr marL="0" indent="0">
              <a:buNone/>
            </a:pPr>
            <a:endParaRPr lang="en-US" sz="1300" b="1" dirty="0"/>
          </a:p>
          <a:p>
            <a:pPr marL="342900" indent="-342900">
              <a:buNone/>
            </a:pPr>
            <a:r>
              <a:rPr lang="en-US" sz="1300" dirty="0"/>
              <a:t>4. 	Now we’ll create a query to select how many easements are held by the Montana Land Reliance (or follow these steps to query for whatever easement holders exist in your </a:t>
            </a:r>
            <a:r>
              <a:rPr lang="en-US" sz="1300" dirty="0" err="1"/>
              <a:t>subbasin</a:t>
            </a:r>
            <a:r>
              <a:rPr lang="en-US" sz="1300" dirty="0"/>
              <a:t>). </a:t>
            </a:r>
          </a:p>
          <a:p>
            <a:pPr marL="342900" indent="-342900">
              <a:buNone/>
            </a:pPr>
            <a:r>
              <a:rPr lang="en-US" sz="1300" dirty="0"/>
              <a:t>	Leave the default method as Create a new selection.</a:t>
            </a:r>
          </a:p>
          <a:p>
            <a:pPr marL="342900" indent="-342900">
              <a:buNone/>
            </a:pPr>
            <a:r>
              <a:rPr lang="en-US" sz="1300" dirty="0"/>
              <a:t>	</a:t>
            </a:r>
            <a:r>
              <a:rPr lang="en-US" sz="1300" dirty="0" err="1"/>
              <a:t>Doubleclick</a:t>
            </a:r>
            <a:r>
              <a:rPr lang="en-US" sz="1300" dirty="0"/>
              <a:t> on </a:t>
            </a:r>
            <a:r>
              <a:rPr lang="en-US" sz="1300" b="1" dirty="0" err="1"/>
              <a:t>EaseHolder</a:t>
            </a:r>
            <a:r>
              <a:rPr lang="en-US" sz="1300" dirty="0"/>
              <a:t> in the list of fields and then the equals sign.</a:t>
            </a:r>
          </a:p>
          <a:p>
            <a:pPr marL="342900" indent="-342900">
              <a:buNone/>
            </a:pPr>
            <a:r>
              <a:rPr lang="en-US" sz="1300" dirty="0"/>
              <a:t>	Click on </a:t>
            </a:r>
            <a:r>
              <a:rPr lang="en-US" sz="1300" b="1" dirty="0"/>
              <a:t>Get Unique Values </a:t>
            </a:r>
            <a:r>
              <a:rPr lang="en-US" sz="1300" dirty="0"/>
              <a:t>to see a list of all the options in the </a:t>
            </a:r>
            <a:r>
              <a:rPr lang="en-US" sz="1300" b="1" dirty="0" err="1"/>
              <a:t>EaseHolder</a:t>
            </a:r>
            <a:r>
              <a:rPr lang="en-US" sz="1300" dirty="0"/>
              <a:t> field.</a:t>
            </a:r>
          </a:p>
        </p:txBody>
      </p:sp>
      <p:pic>
        <p:nvPicPr>
          <p:cNvPr id="4" name="Picture 3">
            <a:extLst>
              <a:ext uri="{FF2B5EF4-FFF2-40B4-BE49-F238E27FC236}">
                <a16:creationId xmlns:a16="http://schemas.microsoft.com/office/drawing/2014/main" id="{C69E4DBC-9E69-4DC7-ACB3-C6AABD1CF6D9}"/>
              </a:ext>
            </a:extLst>
          </p:cNvPr>
          <p:cNvPicPr>
            <a:picLocks noChangeAspect="1"/>
          </p:cNvPicPr>
          <p:nvPr/>
        </p:nvPicPr>
        <p:blipFill>
          <a:blip r:embed="rId2"/>
          <a:stretch>
            <a:fillRect/>
          </a:stretch>
        </p:blipFill>
        <p:spPr>
          <a:xfrm>
            <a:off x="2381248" y="1550433"/>
            <a:ext cx="2436547" cy="2192892"/>
          </a:xfrm>
          <a:prstGeom prst="rect">
            <a:avLst/>
          </a:prstGeom>
        </p:spPr>
      </p:pic>
      <p:pic>
        <p:nvPicPr>
          <p:cNvPr id="6" name="Picture 5">
            <a:extLst>
              <a:ext uri="{FF2B5EF4-FFF2-40B4-BE49-F238E27FC236}">
                <a16:creationId xmlns:a16="http://schemas.microsoft.com/office/drawing/2014/main" id="{10A52A5E-B638-4281-9B3F-5240BBB632FA}"/>
              </a:ext>
            </a:extLst>
          </p:cNvPr>
          <p:cNvPicPr>
            <a:picLocks noChangeAspect="1"/>
          </p:cNvPicPr>
          <p:nvPr/>
        </p:nvPicPr>
        <p:blipFill>
          <a:blip r:embed="rId3"/>
          <a:stretch>
            <a:fillRect/>
          </a:stretch>
        </p:blipFill>
        <p:spPr>
          <a:xfrm>
            <a:off x="2381248" y="5036411"/>
            <a:ext cx="2312837" cy="802413"/>
          </a:xfrm>
          <a:prstGeom prst="rect">
            <a:avLst/>
          </a:prstGeom>
        </p:spPr>
      </p:pic>
      <p:sp>
        <p:nvSpPr>
          <p:cNvPr id="7" name="Slide Number Placeholder 6">
            <a:extLst>
              <a:ext uri="{FF2B5EF4-FFF2-40B4-BE49-F238E27FC236}">
                <a16:creationId xmlns:a16="http://schemas.microsoft.com/office/drawing/2014/main" id="{B4F176CE-38B2-4964-8888-2E0A173EA61C}"/>
              </a:ext>
            </a:extLst>
          </p:cNvPr>
          <p:cNvSpPr>
            <a:spLocks noGrp="1"/>
          </p:cNvSpPr>
          <p:nvPr>
            <p:ph type="sldNum" sz="quarter" idx="12"/>
          </p:nvPr>
        </p:nvSpPr>
        <p:spPr/>
        <p:txBody>
          <a:bodyPr/>
          <a:lstStyle/>
          <a:p>
            <a:fld id="{B0D10C74-B7B4-44EF-9AAD-21052695F533}" type="slidenum">
              <a:rPr lang="en-US" smtClean="0"/>
              <a:t>2</a:t>
            </a:fld>
            <a:endParaRPr lang="en-US" dirty="0"/>
          </a:p>
        </p:txBody>
      </p:sp>
      <p:sp>
        <p:nvSpPr>
          <p:cNvPr id="9" name="Rectangle 8">
            <a:extLst>
              <a:ext uri="{FF2B5EF4-FFF2-40B4-BE49-F238E27FC236}">
                <a16:creationId xmlns:a16="http://schemas.microsoft.com/office/drawing/2014/main" id="{E2D86D58-A69F-4C1B-99E5-E32219C09047}"/>
              </a:ext>
            </a:extLst>
          </p:cNvPr>
          <p:cNvSpPr/>
          <p:nvPr/>
        </p:nvSpPr>
        <p:spPr>
          <a:xfrm>
            <a:off x="1365518" y="119060"/>
            <a:ext cx="4126963" cy="523220"/>
          </a:xfrm>
          <a:prstGeom prst="rect">
            <a:avLst/>
          </a:prstGeom>
        </p:spPr>
        <p:txBody>
          <a:bodyPr wrap="none">
            <a:spAutoFit/>
          </a:bodyPr>
          <a:lstStyle/>
          <a:p>
            <a:pPr algn="ctr"/>
            <a:r>
              <a:rPr lang="en-US" sz="1400" b="1" dirty="0"/>
              <a:t>ArcGIS Desktop Exercise</a:t>
            </a:r>
          </a:p>
          <a:p>
            <a:pPr algn="ctr"/>
            <a:r>
              <a:rPr lang="en-US" sz="1400" b="1" dirty="0"/>
              <a:t>Using the Montana </a:t>
            </a:r>
            <a:r>
              <a:rPr lang="en-US" sz="1400" b="1" dirty="0" err="1"/>
              <a:t>HUCEnv</a:t>
            </a:r>
            <a:r>
              <a:rPr lang="en-US" sz="1400" b="1" dirty="0"/>
              <a:t> geodata – Querying Data</a:t>
            </a:r>
            <a:endParaRPr lang="en-US" sz="1400" dirty="0"/>
          </a:p>
        </p:txBody>
      </p:sp>
    </p:spTree>
    <p:extLst>
      <p:ext uri="{BB962C8B-B14F-4D97-AF65-F5344CB8AC3E}">
        <p14:creationId xmlns:p14="http://schemas.microsoft.com/office/powerpoint/2010/main" val="1939856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642280"/>
            <a:ext cx="5915025" cy="8249471"/>
          </a:xfrm>
        </p:spPr>
        <p:txBody>
          <a:bodyPr>
            <a:normAutofit lnSpcReduction="10000"/>
          </a:bodyPr>
          <a:lstStyle/>
          <a:p>
            <a:pPr marL="342900" lvl="2" indent="0">
              <a:buNone/>
            </a:pPr>
            <a:r>
              <a:rPr lang="en-US" sz="1300" dirty="0"/>
              <a:t>Double-click on </a:t>
            </a:r>
            <a:r>
              <a:rPr lang="en-US" sz="1300" b="1" dirty="0"/>
              <a:t>62 – Montana Land Reliance </a:t>
            </a:r>
            <a:r>
              <a:rPr lang="en-US" sz="1300" dirty="0"/>
              <a:t>(or whatever value you want that exists in your </a:t>
            </a:r>
            <a:r>
              <a:rPr lang="en-US" sz="1300" dirty="0" err="1"/>
              <a:t>subbasin</a:t>
            </a:r>
            <a:r>
              <a:rPr lang="en-US" sz="1300" dirty="0"/>
              <a:t>) and click </a:t>
            </a:r>
            <a:r>
              <a:rPr lang="en-US" sz="1300" b="1" dirty="0"/>
              <a:t>Apply</a:t>
            </a:r>
            <a:r>
              <a:rPr lang="en-US" sz="1300" dirty="0"/>
              <a:t>.</a:t>
            </a:r>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0" lvl="2" indent="0">
              <a:buNone/>
            </a:pPr>
            <a:endParaRPr lang="en-US" sz="1300" dirty="0"/>
          </a:p>
          <a:p>
            <a:pPr marL="342900" lvl="2" indent="-342900">
              <a:buNone/>
            </a:pPr>
            <a:endParaRPr lang="en-US" sz="1300" dirty="0"/>
          </a:p>
          <a:p>
            <a:pPr marL="342900" lvl="2" indent="-342900">
              <a:buNone/>
            </a:pPr>
            <a:r>
              <a:rPr lang="en-US" sz="1300" dirty="0"/>
              <a:t>5. 	In the attribute table, click on </a:t>
            </a:r>
            <a:r>
              <a:rPr lang="en-US" sz="1300" b="1" dirty="0"/>
              <a:t>Show selected records </a:t>
            </a:r>
            <a:r>
              <a:rPr lang="en-US" sz="1300" dirty="0"/>
              <a:t>to see only those records selected by the query.</a:t>
            </a:r>
          </a:p>
          <a:p>
            <a:pPr marL="342900" indent="-342900">
              <a:buNone/>
            </a:pPr>
            <a:endParaRPr lang="en-US" sz="1300" dirty="0"/>
          </a:p>
          <a:p>
            <a:pPr marL="342900" indent="-342900">
              <a:buAutoNum type="arabicPeriod" startAt="6"/>
            </a:pPr>
            <a:endParaRPr lang="en-US" sz="1300" dirty="0"/>
          </a:p>
          <a:p>
            <a:pPr marL="342900" indent="-342900">
              <a:buAutoNum type="arabicPeriod" startAt="6"/>
            </a:pPr>
            <a:r>
              <a:rPr lang="en-US" sz="1300" dirty="0"/>
              <a:t>Look at the distribution of the selected easements on the map. Let’s find out how many acres are associated with these easements. Right-click on the </a:t>
            </a:r>
            <a:r>
              <a:rPr lang="en-US" sz="1300" b="1" dirty="0" err="1"/>
              <a:t>GISAcreage</a:t>
            </a:r>
            <a:r>
              <a:rPr lang="en-US" sz="1300" dirty="0"/>
              <a:t> column and </a:t>
            </a:r>
            <a:r>
              <a:rPr lang="en-US" sz="1300" b="1" dirty="0"/>
              <a:t>Calculate Geometry</a:t>
            </a:r>
            <a:r>
              <a:rPr lang="en-US" sz="1300" dirty="0"/>
              <a:t>, changing the </a:t>
            </a:r>
            <a:r>
              <a:rPr lang="en-US" sz="1300" b="1" dirty="0"/>
              <a:t>Units</a:t>
            </a:r>
            <a:r>
              <a:rPr lang="en-US" sz="1300" dirty="0"/>
              <a:t> to Acres. Then right-click on the column and select </a:t>
            </a:r>
            <a:r>
              <a:rPr lang="en-US" sz="1300" b="1" dirty="0"/>
              <a:t>Statistics</a:t>
            </a:r>
            <a:r>
              <a:rPr lang="en-US" sz="1300" dirty="0"/>
              <a:t>. The </a:t>
            </a:r>
            <a:r>
              <a:rPr lang="en-US" sz="1300" b="1" dirty="0"/>
              <a:t>Sum</a:t>
            </a:r>
            <a:r>
              <a:rPr lang="en-US" sz="1300" dirty="0"/>
              <a:t> value will provide you with the total number of acres.</a:t>
            </a:r>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endParaRPr lang="en-US" sz="1300" dirty="0"/>
          </a:p>
          <a:p>
            <a:pPr marL="342900" indent="-342900">
              <a:buAutoNum type="arabicPeriod" startAt="6"/>
            </a:pPr>
            <a:r>
              <a:rPr lang="en-US" sz="1300" dirty="0"/>
              <a:t>Close the attribute table and use the </a:t>
            </a:r>
            <a:r>
              <a:rPr lang="en-US" sz="1300" b="1" dirty="0"/>
              <a:t>Clear Selection </a:t>
            </a:r>
            <a:r>
              <a:rPr lang="en-US" sz="1300" dirty="0"/>
              <a:t>button to unselect the records.</a:t>
            </a:r>
          </a:p>
          <a:p>
            <a:endParaRPr lang="en-US" dirty="0"/>
          </a:p>
          <a:p>
            <a:endParaRPr lang="en-US" dirty="0"/>
          </a:p>
          <a:p>
            <a:pPr marL="0" indent="0">
              <a:buNone/>
            </a:pPr>
            <a:endParaRPr lang="en-US" dirty="0"/>
          </a:p>
        </p:txBody>
      </p:sp>
      <p:pic>
        <p:nvPicPr>
          <p:cNvPr id="6" name="Picture 5">
            <a:extLst>
              <a:ext uri="{FF2B5EF4-FFF2-40B4-BE49-F238E27FC236}">
                <a16:creationId xmlns:a16="http://schemas.microsoft.com/office/drawing/2014/main" id="{6CF3609C-8C80-4C41-A37C-E1D995D8EB12}"/>
              </a:ext>
            </a:extLst>
          </p:cNvPr>
          <p:cNvPicPr>
            <a:picLocks noChangeAspect="1"/>
          </p:cNvPicPr>
          <p:nvPr/>
        </p:nvPicPr>
        <p:blipFill>
          <a:blip r:embed="rId2"/>
          <a:stretch>
            <a:fillRect/>
          </a:stretch>
        </p:blipFill>
        <p:spPr>
          <a:xfrm>
            <a:off x="2396849" y="1076613"/>
            <a:ext cx="2189794" cy="2873761"/>
          </a:xfrm>
          <a:prstGeom prst="rect">
            <a:avLst/>
          </a:prstGeom>
        </p:spPr>
      </p:pic>
      <p:pic>
        <p:nvPicPr>
          <p:cNvPr id="7" name="Picture 6">
            <a:extLst>
              <a:ext uri="{FF2B5EF4-FFF2-40B4-BE49-F238E27FC236}">
                <a16:creationId xmlns:a16="http://schemas.microsoft.com/office/drawing/2014/main" id="{749D4D87-15DB-426D-B509-790AED816E19}"/>
              </a:ext>
            </a:extLst>
          </p:cNvPr>
          <p:cNvPicPr>
            <a:picLocks noChangeAspect="1"/>
          </p:cNvPicPr>
          <p:nvPr/>
        </p:nvPicPr>
        <p:blipFill>
          <a:blip r:embed="rId3"/>
          <a:stretch>
            <a:fillRect/>
          </a:stretch>
        </p:blipFill>
        <p:spPr>
          <a:xfrm>
            <a:off x="2639775" y="4362444"/>
            <a:ext cx="3098001" cy="560845"/>
          </a:xfrm>
          <a:prstGeom prst="rect">
            <a:avLst/>
          </a:prstGeom>
        </p:spPr>
      </p:pic>
      <p:pic>
        <p:nvPicPr>
          <p:cNvPr id="4" name="Picture 3">
            <a:extLst>
              <a:ext uri="{FF2B5EF4-FFF2-40B4-BE49-F238E27FC236}">
                <a16:creationId xmlns:a16="http://schemas.microsoft.com/office/drawing/2014/main" id="{E4B824FB-1038-4993-B679-FC1E2BDB3D7A}"/>
              </a:ext>
            </a:extLst>
          </p:cNvPr>
          <p:cNvPicPr>
            <a:picLocks noChangeAspect="1"/>
          </p:cNvPicPr>
          <p:nvPr/>
        </p:nvPicPr>
        <p:blipFill>
          <a:blip r:embed="rId4"/>
          <a:stretch>
            <a:fillRect/>
          </a:stretch>
        </p:blipFill>
        <p:spPr>
          <a:xfrm>
            <a:off x="3058260" y="8439150"/>
            <a:ext cx="876300" cy="266700"/>
          </a:xfrm>
          <a:prstGeom prst="rect">
            <a:avLst/>
          </a:prstGeom>
        </p:spPr>
      </p:pic>
      <p:sp>
        <p:nvSpPr>
          <p:cNvPr id="5" name="Slide Number Placeholder 4">
            <a:extLst>
              <a:ext uri="{FF2B5EF4-FFF2-40B4-BE49-F238E27FC236}">
                <a16:creationId xmlns:a16="http://schemas.microsoft.com/office/drawing/2014/main" id="{87B76E74-40CB-41A3-85F1-67230617CDC8}"/>
              </a:ext>
            </a:extLst>
          </p:cNvPr>
          <p:cNvSpPr>
            <a:spLocks noGrp="1"/>
          </p:cNvSpPr>
          <p:nvPr>
            <p:ph type="sldNum" sz="quarter" idx="12"/>
          </p:nvPr>
        </p:nvSpPr>
        <p:spPr/>
        <p:txBody>
          <a:bodyPr/>
          <a:lstStyle/>
          <a:p>
            <a:fld id="{B0D10C74-B7B4-44EF-9AAD-21052695F533}" type="slidenum">
              <a:rPr lang="en-US" smtClean="0"/>
              <a:t>3</a:t>
            </a:fld>
            <a:endParaRPr lang="en-US"/>
          </a:p>
        </p:txBody>
      </p:sp>
      <p:pic>
        <p:nvPicPr>
          <p:cNvPr id="9" name="Picture 8">
            <a:extLst>
              <a:ext uri="{FF2B5EF4-FFF2-40B4-BE49-F238E27FC236}">
                <a16:creationId xmlns:a16="http://schemas.microsoft.com/office/drawing/2014/main" id="{B4630F25-2E42-45A9-826B-DFE5F234284D}"/>
              </a:ext>
            </a:extLst>
          </p:cNvPr>
          <p:cNvPicPr>
            <a:picLocks noChangeAspect="1"/>
          </p:cNvPicPr>
          <p:nvPr/>
        </p:nvPicPr>
        <p:blipFill>
          <a:blip r:embed="rId5"/>
          <a:stretch>
            <a:fillRect/>
          </a:stretch>
        </p:blipFill>
        <p:spPr>
          <a:xfrm>
            <a:off x="1364455" y="5971964"/>
            <a:ext cx="4129087" cy="1884558"/>
          </a:xfrm>
          <a:prstGeom prst="rect">
            <a:avLst/>
          </a:prstGeom>
        </p:spPr>
      </p:pic>
      <p:sp>
        <p:nvSpPr>
          <p:cNvPr id="12" name="Rectangle 11">
            <a:extLst>
              <a:ext uri="{FF2B5EF4-FFF2-40B4-BE49-F238E27FC236}">
                <a16:creationId xmlns:a16="http://schemas.microsoft.com/office/drawing/2014/main" id="{3DA491E3-3AF6-4859-BAD7-407FC65F1254}"/>
              </a:ext>
            </a:extLst>
          </p:cNvPr>
          <p:cNvSpPr/>
          <p:nvPr/>
        </p:nvSpPr>
        <p:spPr>
          <a:xfrm>
            <a:off x="1365518" y="119060"/>
            <a:ext cx="4126963" cy="523220"/>
          </a:xfrm>
          <a:prstGeom prst="rect">
            <a:avLst/>
          </a:prstGeom>
        </p:spPr>
        <p:txBody>
          <a:bodyPr wrap="none">
            <a:spAutoFit/>
          </a:bodyPr>
          <a:lstStyle/>
          <a:p>
            <a:pPr algn="ctr"/>
            <a:r>
              <a:rPr lang="en-US" sz="1400" b="1" dirty="0"/>
              <a:t>ArcGIS Desktop Exercise</a:t>
            </a:r>
          </a:p>
          <a:p>
            <a:pPr algn="ctr"/>
            <a:r>
              <a:rPr lang="en-US" sz="1400" b="1" dirty="0"/>
              <a:t>Using the Montana </a:t>
            </a:r>
            <a:r>
              <a:rPr lang="en-US" sz="1400" b="1" dirty="0" err="1"/>
              <a:t>HUCEnv</a:t>
            </a:r>
            <a:r>
              <a:rPr lang="en-US" sz="1400" b="1" dirty="0"/>
              <a:t> geodata – Querying Data</a:t>
            </a:r>
            <a:endParaRPr lang="en-US" sz="1400" dirty="0"/>
          </a:p>
        </p:txBody>
      </p:sp>
    </p:spTree>
    <p:extLst>
      <p:ext uri="{BB962C8B-B14F-4D97-AF65-F5344CB8AC3E}">
        <p14:creationId xmlns:p14="http://schemas.microsoft.com/office/powerpoint/2010/main" val="14104463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11684</TotalTime>
  <Words>215</Words>
  <Application>Microsoft Office PowerPoint</Application>
  <PresentationFormat>Letter Paper (8.5x11 in)</PresentationFormat>
  <Paragraphs>62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Montana State Library - Digital Atlas</dc:title>
  <dc:creator>Burns, Meghan</dc:creator>
  <cp:lastModifiedBy>Maynard, Catherine</cp:lastModifiedBy>
  <cp:revision>178</cp:revision>
  <dcterms:created xsi:type="dcterms:W3CDTF">2018-06-05T14:55:08Z</dcterms:created>
  <dcterms:modified xsi:type="dcterms:W3CDTF">2018-06-29T20:18:00Z</dcterms:modified>
</cp:coreProperties>
</file>