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handoutMasterIdLst>
    <p:handoutMasterId r:id="rId11"/>
  </p:handoutMasterIdLst>
  <p:sldIdLst>
    <p:sldId id="276" r:id="rId2"/>
    <p:sldId id="258" r:id="rId3"/>
    <p:sldId id="273" r:id="rId4"/>
    <p:sldId id="274" r:id="rId5"/>
    <p:sldId id="275" r:id="rId6"/>
    <p:sldId id="267" r:id="rId7"/>
    <p:sldId id="270" r:id="rId8"/>
    <p:sldId id="271" r:id="rId9"/>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rns, Meghan" initials="BM" lastIdx="6" clrIdx="0">
    <p:extLst>
      <p:ext uri="{19B8F6BF-5375-455C-9EA6-DF929625EA0E}">
        <p15:presenceInfo xmlns:p15="http://schemas.microsoft.com/office/powerpoint/2012/main" userId="S-1-5-21-725345543-413027322-2146997909-1710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3" autoAdjust="0"/>
    <p:restoredTop sz="94660"/>
  </p:normalViewPr>
  <p:slideViewPr>
    <p:cSldViewPr snapToGrid="0" showGuides="1">
      <p:cViewPr varScale="1">
        <p:scale>
          <a:sx n="100" d="100"/>
          <a:sy n="100" d="100"/>
        </p:scale>
        <p:origin x="2472" y="78"/>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45B599A-0E4A-468C-BADD-B237DC339A7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340A6C8-841C-4157-A3D7-2468559E5B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E63162-19B4-4314-A080-598C6014CF34}" type="datetimeFigureOut">
              <a:rPr lang="en-US" smtClean="0"/>
              <a:t>7/2/2018</a:t>
            </a:fld>
            <a:endParaRPr lang="en-US"/>
          </a:p>
        </p:txBody>
      </p:sp>
      <p:sp>
        <p:nvSpPr>
          <p:cNvPr id="4" name="Footer Placeholder 3">
            <a:extLst>
              <a:ext uri="{FF2B5EF4-FFF2-40B4-BE49-F238E27FC236}">
                <a16:creationId xmlns:a16="http://schemas.microsoft.com/office/drawing/2014/main" id="{5F7F3557-E315-4984-BF7F-18860A7C86A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86A2BF-0BFA-453C-A956-BE04E151FB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3D7817-5437-40F8-9E62-3873C264BFD5}" type="slidenum">
              <a:rPr lang="en-US" smtClean="0"/>
              <a:t>‹#›</a:t>
            </a:fld>
            <a:endParaRPr lang="en-US"/>
          </a:p>
        </p:txBody>
      </p:sp>
    </p:spTree>
    <p:extLst>
      <p:ext uri="{BB962C8B-B14F-4D97-AF65-F5344CB8AC3E}">
        <p14:creationId xmlns:p14="http://schemas.microsoft.com/office/powerpoint/2010/main" val="71138064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B1C5B-7706-400B-9D48-F5D7C9C134AE}" type="datetimeFigureOut">
              <a:rPr lang="en-US" smtClean="0"/>
              <a:t>7/2/2018</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E2D57F-E457-46CF-B14D-2D446902D99D}" type="slidenum">
              <a:rPr lang="en-US" smtClean="0"/>
              <a:t>‹#›</a:t>
            </a:fld>
            <a:endParaRPr lang="en-US"/>
          </a:p>
        </p:txBody>
      </p:sp>
    </p:spTree>
    <p:extLst>
      <p:ext uri="{BB962C8B-B14F-4D97-AF65-F5344CB8AC3E}">
        <p14:creationId xmlns:p14="http://schemas.microsoft.com/office/powerpoint/2010/main" val="76910579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B4E7E9-0911-4C72-A957-9B99C2AA20B4}" type="datetime1">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4014310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14B50C-502A-493F-85CF-4FA888229A4D}" type="datetime1">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295521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0E58A2-A58A-4B77-8F0A-A23CE062996D}" type="datetime1">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856239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C7BFA3-3ACA-4604-920D-662478C43BAF}" type="datetime1">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11524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0D1958-137E-466F-B43F-78F804B2C860}" type="datetime1">
              <a:rPr lang="en-US" smtClean="0"/>
              <a:t>7/2/2018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1463022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CA50F8-9277-4A7A-ABA0-B40394FD8A96}" type="datetime1">
              <a:rPr lang="en-US" smtClean="0"/>
              <a:t>7/2/2018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34678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123865-E61D-4FE0-933F-B64EAEF51F10}" type="datetime1">
              <a:rPr lang="en-US" smtClean="0"/>
              <a:t>7/2/2018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87638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1ACF42-18D8-4DF4-9E0B-3D9DCA72F70B}" type="datetime1">
              <a:rPr lang="en-US" smtClean="0"/>
              <a:t>7/2/2018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940715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F5CF8E-A3FF-4C74-B8D7-397E73572BCD}" type="datetime1">
              <a:rPr lang="en-US" smtClean="0"/>
              <a:t>7/2/2018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972237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823422E-D0A2-4509-AEA2-3489F3B61166}" type="datetime1">
              <a:rPr lang="en-US" smtClean="0"/>
              <a:t>7/2/2018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405610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3B0CE124-2AC4-4450-BDB5-6919448FE67D}" type="datetime1">
              <a:rPr lang="en-US" smtClean="0"/>
              <a:t>7/2/2018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10C74-B7B4-44EF-9AAD-21052695F533}" type="slidenum">
              <a:rPr lang="en-US" smtClean="0"/>
              <a:t>‹#›</a:t>
            </a:fld>
            <a:endParaRPr lang="en-US"/>
          </a:p>
        </p:txBody>
      </p:sp>
    </p:spTree>
    <p:extLst>
      <p:ext uri="{BB962C8B-B14F-4D97-AF65-F5344CB8AC3E}">
        <p14:creationId xmlns:p14="http://schemas.microsoft.com/office/powerpoint/2010/main" val="3452672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7B22E249-46D3-4B9B-A418-D36B3B5C5477}" type="datetime1">
              <a:rPr lang="en-US" smtClean="0"/>
              <a:t>7/2/2018</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B0D10C74-B7B4-44EF-9AAD-21052695F533}" type="slidenum">
              <a:rPr lang="en-US" smtClean="0"/>
              <a:t>‹#›</a:t>
            </a:fld>
            <a:endParaRPr lang="en-US"/>
          </a:p>
        </p:txBody>
      </p:sp>
    </p:spTree>
    <p:extLst>
      <p:ext uri="{BB962C8B-B14F-4D97-AF65-F5344CB8AC3E}">
        <p14:creationId xmlns:p14="http://schemas.microsoft.com/office/powerpoint/2010/main" val="2983163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AC7583C-0D43-4BD9-892B-DD4552E18B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14190" y="1139908"/>
            <a:ext cx="1136734" cy="505215"/>
          </a:xfrm>
          <a:prstGeom prst="rect">
            <a:avLst/>
          </a:prstGeom>
        </p:spPr>
      </p:pic>
      <p:sp>
        <p:nvSpPr>
          <p:cNvPr id="5" name="Slide Number Placeholder 4">
            <a:extLst>
              <a:ext uri="{FF2B5EF4-FFF2-40B4-BE49-F238E27FC236}">
                <a16:creationId xmlns:a16="http://schemas.microsoft.com/office/drawing/2014/main" id="{9A5010B6-1FC2-41B5-A386-15AB5644996E}"/>
              </a:ext>
            </a:extLst>
          </p:cNvPr>
          <p:cNvSpPr>
            <a:spLocks noGrp="1"/>
          </p:cNvSpPr>
          <p:nvPr>
            <p:ph type="sldNum" sz="quarter" idx="12"/>
          </p:nvPr>
        </p:nvSpPr>
        <p:spPr/>
        <p:txBody>
          <a:bodyPr/>
          <a:lstStyle/>
          <a:p>
            <a:fld id="{B0D10C74-B7B4-44EF-9AAD-21052695F533}" type="slidenum">
              <a:rPr lang="en-US" smtClean="0"/>
              <a:t>1</a:t>
            </a:fld>
            <a:endParaRPr lang="en-US"/>
          </a:p>
        </p:txBody>
      </p:sp>
      <p:pic>
        <p:nvPicPr>
          <p:cNvPr id="6" name="Picture 5">
            <a:extLst>
              <a:ext uri="{FF2B5EF4-FFF2-40B4-BE49-F238E27FC236}">
                <a16:creationId xmlns:a16="http://schemas.microsoft.com/office/drawing/2014/main" id="{14571670-FFDB-414C-97AC-AA8B1656D783}"/>
              </a:ext>
            </a:extLst>
          </p:cNvPr>
          <p:cNvPicPr>
            <a:picLocks noChangeAspect="1"/>
          </p:cNvPicPr>
          <p:nvPr/>
        </p:nvPicPr>
        <p:blipFill>
          <a:blip r:embed="rId3"/>
          <a:stretch>
            <a:fillRect/>
          </a:stretch>
        </p:blipFill>
        <p:spPr>
          <a:xfrm>
            <a:off x="403964" y="4902213"/>
            <a:ext cx="5730027" cy="3594614"/>
          </a:xfrm>
          <a:prstGeom prst="rect">
            <a:avLst/>
          </a:prstGeom>
        </p:spPr>
      </p:pic>
      <p:sp>
        <p:nvSpPr>
          <p:cNvPr id="7" name="Rectangle 6">
            <a:extLst>
              <a:ext uri="{FF2B5EF4-FFF2-40B4-BE49-F238E27FC236}">
                <a16:creationId xmlns:a16="http://schemas.microsoft.com/office/drawing/2014/main" id="{1952F5D0-0BBB-4B04-A1D1-312409E5E419}"/>
              </a:ext>
            </a:extLst>
          </p:cNvPr>
          <p:cNvSpPr/>
          <p:nvPr/>
        </p:nvSpPr>
        <p:spPr>
          <a:xfrm>
            <a:off x="672952" y="343109"/>
            <a:ext cx="5248488" cy="646331"/>
          </a:xfrm>
          <a:prstGeom prst="rect">
            <a:avLst/>
          </a:prstGeom>
        </p:spPr>
        <p:txBody>
          <a:bodyPr wrap="none">
            <a:spAutoFit/>
          </a:bodyPr>
          <a:lstStyle/>
          <a:p>
            <a:pPr algn="ctr"/>
            <a:r>
              <a:rPr lang="en-US" b="1" dirty="0"/>
              <a:t>ArcGIS Desktop Exercise </a:t>
            </a:r>
          </a:p>
          <a:p>
            <a:pPr algn="ctr"/>
            <a:r>
              <a:rPr lang="en-US" b="1" dirty="0"/>
              <a:t>Using the Montana </a:t>
            </a:r>
            <a:r>
              <a:rPr lang="en-US" b="1" dirty="0" err="1"/>
              <a:t>HUCEnv</a:t>
            </a:r>
            <a:r>
              <a:rPr lang="en-US" b="1" dirty="0"/>
              <a:t> geodata – Making a Map</a:t>
            </a:r>
            <a:endParaRPr lang="en-US" dirty="0"/>
          </a:p>
        </p:txBody>
      </p:sp>
      <p:sp>
        <p:nvSpPr>
          <p:cNvPr id="8" name="Rectangle 7">
            <a:extLst>
              <a:ext uri="{FF2B5EF4-FFF2-40B4-BE49-F238E27FC236}">
                <a16:creationId xmlns:a16="http://schemas.microsoft.com/office/drawing/2014/main" id="{12063B35-F232-4BA8-B9C8-F7163385FAB5}"/>
              </a:ext>
            </a:extLst>
          </p:cNvPr>
          <p:cNvSpPr/>
          <p:nvPr/>
        </p:nvSpPr>
        <p:spPr>
          <a:xfrm>
            <a:off x="403964" y="1795591"/>
            <a:ext cx="6309360" cy="3108543"/>
          </a:xfrm>
          <a:prstGeom prst="rect">
            <a:avLst/>
          </a:prstGeom>
        </p:spPr>
        <p:txBody>
          <a:bodyPr wrap="square">
            <a:spAutoFit/>
          </a:bodyPr>
          <a:lstStyle/>
          <a:p>
            <a:r>
              <a:rPr lang="en-US" sz="1400" dirty="0"/>
              <a:t>The Natural Resource Conservation Service (NRCS) and the Montana State Library NRIS Program (MSL-NRIS) have created geodatabases for 101 8-digit Hydrologic Units (HUCS) or </a:t>
            </a:r>
            <a:r>
              <a:rPr lang="en-US" sz="1400" dirty="0" err="1"/>
              <a:t>subbasins</a:t>
            </a:r>
            <a:r>
              <a:rPr lang="en-US" sz="1400" dirty="0"/>
              <a:t> in Montana that provide environmental datasets clipped to watershed boundaries. Watersheds are useful geographic units for assessing physical, biological, and land use characteristics. These geodatabases can be used for preliminary natural resource inventories, assessments and analysis. </a:t>
            </a:r>
          </a:p>
          <a:p>
            <a:endParaRPr lang="en-US" sz="1400" dirty="0"/>
          </a:p>
          <a:p>
            <a:r>
              <a:rPr lang="en-US" sz="1400" dirty="0"/>
              <a:t>The HUC8_Env geodatabases, metadata, and layer files, are available from http://geoinfo.msl.mt.gov/nrcs_partnership/environmental_characterization</a:t>
            </a:r>
          </a:p>
          <a:p>
            <a:endParaRPr lang="en-US" sz="1400" dirty="0"/>
          </a:p>
          <a:p>
            <a:r>
              <a:rPr lang="en-US" sz="1400" dirty="0"/>
              <a:t>This lesson provides instructions for creating a map and exporting it to a PDF </a:t>
            </a:r>
          </a:p>
          <a:p>
            <a:r>
              <a:rPr lang="en-US" sz="1400" dirty="0"/>
              <a:t>using the geodata for the Shields </a:t>
            </a:r>
            <a:r>
              <a:rPr lang="en-US" sz="1400" dirty="0" err="1"/>
              <a:t>Subbasin</a:t>
            </a:r>
            <a:r>
              <a:rPr lang="en-US" sz="1400" dirty="0"/>
              <a:t> (HUC 10070003) as an example. Users will first need to download the data for this </a:t>
            </a:r>
            <a:r>
              <a:rPr lang="en-US" sz="1400" dirty="0" err="1"/>
              <a:t>subbasin</a:t>
            </a:r>
            <a:r>
              <a:rPr lang="en-US" sz="1400" dirty="0"/>
              <a:t> along with the ArcMap </a:t>
            </a:r>
            <a:r>
              <a:rPr lang="en-US" sz="1400" dirty="0" err="1"/>
              <a:t>HUCEnv_Template.mxd</a:t>
            </a:r>
            <a:r>
              <a:rPr lang="en-US" sz="1400" dirty="0"/>
              <a:t> and the associated </a:t>
            </a:r>
            <a:r>
              <a:rPr lang="en-US" sz="1400" dirty="0" err="1"/>
              <a:t>layerfiles</a:t>
            </a:r>
            <a:r>
              <a:rPr lang="en-US" sz="1400" dirty="0"/>
              <a:t>. </a:t>
            </a:r>
          </a:p>
        </p:txBody>
      </p:sp>
      <p:pic>
        <p:nvPicPr>
          <p:cNvPr id="13" name="Picture 12">
            <a:extLst>
              <a:ext uri="{FF2B5EF4-FFF2-40B4-BE49-F238E27FC236}">
                <a16:creationId xmlns:a16="http://schemas.microsoft.com/office/drawing/2014/main" id="{E820B9C3-0C78-4FC9-9135-EB3EEC3FF8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3463" y="1123326"/>
            <a:ext cx="1076754" cy="538377"/>
          </a:xfrm>
          <a:prstGeom prst="rect">
            <a:avLst/>
          </a:prstGeom>
        </p:spPr>
      </p:pic>
      <p:pic>
        <p:nvPicPr>
          <p:cNvPr id="3" name="Picture 2">
            <a:extLst>
              <a:ext uri="{FF2B5EF4-FFF2-40B4-BE49-F238E27FC236}">
                <a16:creationId xmlns:a16="http://schemas.microsoft.com/office/drawing/2014/main" id="{F69B41E2-137D-4B9D-937F-F29E5AE22F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0514" y="1175557"/>
            <a:ext cx="1856925" cy="407415"/>
          </a:xfrm>
          <a:prstGeom prst="rect">
            <a:avLst/>
          </a:prstGeom>
        </p:spPr>
      </p:pic>
    </p:spTree>
    <p:extLst>
      <p:ext uri="{BB962C8B-B14F-4D97-AF65-F5344CB8AC3E}">
        <p14:creationId xmlns:p14="http://schemas.microsoft.com/office/powerpoint/2010/main" val="1106868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8" y="588578"/>
            <a:ext cx="5915025" cy="8303173"/>
          </a:xfrm>
        </p:spPr>
        <p:txBody>
          <a:bodyPr>
            <a:normAutofit/>
          </a:bodyPr>
          <a:lstStyle/>
          <a:p>
            <a:pPr marL="0" indent="0">
              <a:buNone/>
            </a:pPr>
            <a:r>
              <a:rPr lang="en-US" sz="1300" b="1" dirty="0"/>
              <a:t>Site Assessment</a:t>
            </a:r>
          </a:p>
          <a:p>
            <a:pPr marL="0" indent="0">
              <a:buNone/>
            </a:pPr>
            <a:r>
              <a:rPr lang="en-US" sz="1300" dirty="0"/>
              <a:t>The EARLY BIRD LLC would like to alter a wetland on its property. This exercise will take you through finding the property, exploring multiple datasets on the property, and creating a map in PDF format.</a:t>
            </a:r>
          </a:p>
          <a:p>
            <a:pPr marL="342900" indent="-342900">
              <a:buNone/>
            </a:pPr>
            <a:r>
              <a:rPr lang="en-US" sz="1300" dirty="0"/>
              <a:t>1. 	With the </a:t>
            </a:r>
            <a:r>
              <a:rPr lang="en-US" sz="1300" b="1" dirty="0" err="1"/>
              <a:t>HUCEnv_Template</a:t>
            </a:r>
            <a:r>
              <a:rPr lang="en-US" sz="1300" b="1" dirty="0"/>
              <a:t> </a:t>
            </a:r>
            <a:r>
              <a:rPr lang="en-US" sz="1300" dirty="0"/>
              <a:t>MXD open in ArcMap, check the box next to the </a:t>
            </a:r>
            <a:r>
              <a:rPr lang="en-US" sz="1300" b="1" dirty="0"/>
              <a:t>Land Records Layers </a:t>
            </a:r>
            <a:r>
              <a:rPr lang="en-US" sz="1300" dirty="0"/>
              <a:t>in the </a:t>
            </a:r>
            <a:r>
              <a:rPr lang="en-US" sz="1300" b="1" dirty="0"/>
              <a:t>Table of Contents </a:t>
            </a:r>
            <a:r>
              <a:rPr lang="en-US" sz="1300" dirty="0"/>
              <a:t>(TOC). Make sure the box next to </a:t>
            </a:r>
            <a:r>
              <a:rPr lang="en-US" sz="1300" b="1" dirty="0" err="1"/>
              <a:t>OwnerParcel</a:t>
            </a:r>
            <a:r>
              <a:rPr lang="en-US" sz="1300" dirty="0"/>
              <a:t> (in the Land Records Layers group) is also checked.</a:t>
            </a:r>
          </a:p>
          <a:p>
            <a:pPr marL="0" indent="0">
              <a:buNone/>
            </a:pPr>
            <a:endParaRPr lang="en-US" sz="1300" dirty="0"/>
          </a:p>
          <a:p>
            <a:endParaRPr lang="en-US" dirty="0"/>
          </a:p>
          <a:p>
            <a:endParaRPr lang="en-US" dirty="0"/>
          </a:p>
          <a:p>
            <a:endParaRPr lang="en-US" dirty="0"/>
          </a:p>
          <a:p>
            <a:endParaRPr lang="en-US" dirty="0"/>
          </a:p>
          <a:p>
            <a:pPr marL="342900" indent="-342900">
              <a:buNone/>
            </a:pPr>
            <a:r>
              <a:rPr lang="en-US" sz="1300" dirty="0"/>
              <a:t>2. 	Right-click on the </a:t>
            </a:r>
            <a:r>
              <a:rPr lang="en-US" sz="1300" b="1" dirty="0" err="1"/>
              <a:t>OwnerParcel</a:t>
            </a:r>
            <a:r>
              <a:rPr lang="en-US" sz="1300" b="1" dirty="0"/>
              <a:t> </a:t>
            </a:r>
            <a:r>
              <a:rPr lang="en-US" sz="1300" dirty="0"/>
              <a:t>layer and select </a:t>
            </a:r>
            <a:r>
              <a:rPr lang="en-US" sz="1300" b="1" dirty="0"/>
              <a:t>Open Attribute Table</a:t>
            </a:r>
            <a:r>
              <a:rPr lang="en-US" sz="1300" dirty="0"/>
              <a:t>. </a:t>
            </a:r>
          </a:p>
          <a:p>
            <a:pPr marL="342900" indent="-342900">
              <a:buNone/>
            </a:pPr>
            <a:r>
              <a:rPr lang="en-US" sz="1300" dirty="0"/>
              <a:t>3. 	Let’s search by PARCELID to find the property in question. With the attribute table open, click on the </a:t>
            </a:r>
            <a:r>
              <a:rPr lang="en-US" sz="1300" b="1" dirty="0"/>
              <a:t>Select by Attributes </a:t>
            </a:r>
            <a:r>
              <a:rPr lang="en-US" sz="1300" dirty="0"/>
              <a:t>symbol at the top of the attribute table.</a:t>
            </a:r>
          </a:p>
          <a:p>
            <a:pPr marL="0" indent="0">
              <a:buNone/>
            </a:pPr>
            <a:endParaRPr lang="en-US" sz="1300" b="1" dirty="0"/>
          </a:p>
          <a:p>
            <a:pPr marL="342900" indent="-342900">
              <a:buNone/>
            </a:pPr>
            <a:r>
              <a:rPr lang="en-US" sz="1300" dirty="0"/>
              <a:t>4. 	The Select by Attributes window will open.</a:t>
            </a:r>
          </a:p>
          <a:p>
            <a:pPr marL="342900" indent="-342900">
              <a:buNone/>
            </a:pPr>
            <a:r>
              <a:rPr lang="en-US" sz="1300" dirty="0"/>
              <a:t>	Leave the default method as Create a new selection.</a:t>
            </a:r>
          </a:p>
          <a:p>
            <a:pPr marL="342900" indent="-342900">
              <a:buNone/>
            </a:pPr>
            <a:r>
              <a:rPr lang="en-US" sz="1300" dirty="0"/>
              <a:t>	</a:t>
            </a:r>
            <a:r>
              <a:rPr lang="en-US" sz="1300" dirty="0" err="1"/>
              <a:t>Doubleclick</a:t>
            </a:r>
            <a:r>
              <a:rPr lang="en-US" sz="1300" dirty="0"/>
              <a:t> on </a:t>
            </a:r>
            <a:r>
              <a:rPr lang="en-US" sz="1300" b="1" dirty="0"/>
              <a:t>PARCELID</a:t>
            </a:r>
            <a:r>
              <a:rPr lang="en-US" sz="1300" dirty="0"/>
              <a:t> in the list of fields and then the equals sign.</a:t>
            </a:r>
          </a:p>
          <a:p>
            <a:pPr marL="342900" indent="-342900">
              <a:buNone/>
            </a:pPr>
            <a:r>
              <a:rPr lang="en-US" sz="1300" dirty="0"/>
              <a:t>	Type in the PARCELID number surrounded by single quotes. The query should look like this:</a:t>
            </a:r>
          </a:p>
          <a:p>
            <a:pPr marL="342900" indent="-342900">
              <a:buNone/>
            </a:pPr>
            <a:r>
              <a:rPr lang="en-US" sz="1300" dirty="0"/>
              <a:t>	PARCELID = '49140734201080000'</a:t>
            </a:r>
          </a:p>
        </p:txBody>
      </p:sp>
      <p:pic>
        <p:nvPicPr>
          <p:cNvPr id="6" name="Picture 5">
            <a:extLst>
              <a:ext uri="{FF2B5EF4-FFF2-40B4-BE49-F238E27FC236}">
                <a16:creationId xmlns:a16="http://schemas.microsoft.com/office/drawing/2014/main" id="{10A52A5E-B638-4281-9B3F-5240BBB632FA}"/>
              </a:ext>
            </a:extLst>
          </p:cNvPr>
          <p:cNvPicPr>
            <a:picLocks noChangeAspect="1"/>
          </p:cNvPicPr>
          <p:nvPr/>
        </p:nvPicPr>
        <p:blipFill>
          <a:blip r:embed="rId2"/>
          <a:stretch>
            <a:fillRect/>
          </a:stretch>
        </p:blipFill>
        <p:spPr>
          <a:xfrm>
            <a:off x="4357686" y="4697657"/>
            <a:ext cx="1565301" cy="543064"/>
          </a:xfrm>
          <a:prstGeom prst="rect">
            <a:avLst/>
          </a:prstGeom>
        </p:spPr>
      </p:pic>
      <p:sp>
        <p:nvSpPr>
          <p:cNvPr id="7" name="Slide Number Placeholder 6">
            <a:extLst>
              <a:ext uri="{FF2B5EF4-FFF2-40B4-BE49-F238E27FC236}">
                <a16:creationId xmlns:a16="http://schemas.microsoft.com/office/drawing/2014/main" id="{B4F176CE-38B2-4964-8888-2E0A173EA61C}"/>
              </a:ext>
            </a:extLst>
          </p:cNvPr>
          <p:cNvSpPr>
            <a:spLocks noGrp="1"/>
          </p:cNvSpPr>
          <p:nvPr>
            <p:ph type="sldNum" sz="quarter" idx="12"/>
          </p:nvPr>
        </p:nvSpPr>
        <p:spPr/>
        <p:txBody>
          <a:bodyPr/>
          <a:lstStyle/>
          <a:p>
            <a:fld id="{B0D10C74-B7B4-44EF-9AAD-21052695F533}" type="slidenum">
              <a:rPr lang="en-US" smtClean="0"/>
              <a:t>2</a:t>
            </a:fld>
            <a:endParaRPr lang="en-US" dirty="0"/>
          </a:p>
        </p:txBody>
      </p:sp>
      <p:pic>
        <p:nvPicPr>
          <p:cNvPr id="8" name="Picture 7">
            <a:extLst>
              <a:ext uri="{FF2B5EF4-FFF2-40B4-BE49-F238E27FC236}">
                <a16:creationId xmlns:a16="http://schemas.microsoft.com/office/drawing/2014/main" id="{94E38DC4-7F61-4B94-9225-505698D53A61}"/>
              </a:ext>
            </a:extLst>
          </p:cNvPr>
          <p:cNvPicPr>
            <a:picLocks noChangeAspect="1"/>
          </p:cNvPicPr>
          <p:nvPr/>
        </p:nvPicPr>
        <p:blipFill>
          <a:blip r:embed="rId3"/>
          <a:stretch>
            <a:fillRect/>
          </a:stretch>
        </p:blipFill>
        <p:spPr>
          <a:xfrm>
            <a:off x="2500311" y="2147887"/>
            <a:ext cx="1857375" cy="1533525"/>
          </a:xfrm>
          <a:prstGeom prst="rect">
            <a:avLst/>
          </a:prstGeom>
        </p:spPr>
      </p:pic>
      <p:pic>
        <p:nvPicPr>
          <p:cNvPr id="9" name="Picture 8">
            <a:extLst>
              <a:ext uri="{FF2B5EF4-FFF2-40B4-BE49-F238E27FC236}">
                <a16:creationId xmlns:a16="http://schemas.microsoft.com/office/drawing/2014/main" id="{6E5C2B0E-981B-4B59-AB2B-CCAEAA59B254}"/>
              </a:ext>
            </a:extLst>
          </p:cNvPr>
          <p:cNvPicPr>
            <a:picLocks noChangeAspect="1"/>
          </p:cNvPicPr>
          <p:nvPr/>
        </p:nvPicPr>
        <p:blipFill>
          <a:blip r:embed="rId4"/>
          <a:stretch>
            <a:fillRect/>
          </a:stretch>
        </p:blipFill>
        <p:spPr>
          <a:xfrm>
            <a:off x="3808437" y="6256966"/>
            <a:ext cx="2114550" cy="2743350"/>
          </a:xfrm>
          <a:prstGeom prst="rect">
            <a:avLst/>
          </a:prstGeom>
        </p:spPr>
      </p:pic>
      <p:sp>
        <p:nvSpPr>
          <p:cNvPr id="10" name="Rectangle 9">
            <a:extLst>
              <a:ext uri="{FF2B5EF4-FFF2-40B4-BE49-F238E27FC236}">
                <a16:creationId xmlns:a16="http://schemas.microsoft.com/office/drawing/2014/main" id="{C7915DC9-F95D-491A-AB82-12E7A37F4656}"/>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1939856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6" y="658796"/>
            <a:ext cx="5915025" cy="8303173"/>
          </a:xfrm>
        </p:spPr>
        <p:txBody>
          <a:bodyPr>
            <a:normAutofit/>
          </a:bodyPr>
          <a:lstStyle/>
          <a:p>
            <a:pPr marL="342900" indent="-342900">
              <a:buNone/>
            </a:pPr>
            <a:r>
              <a:rPr lang="en-US" sz="1300" dirty="0"/>
              <a:t>5. 	In the upper left of ArcMap, click on the </a:t>
            </a:r>
            <a:r>
              <a:rPr lang="en-US" sz="1300" b="1" dirty="0"/>
              <a:t>Zoom to Selected Features </a:t>
            </a:r>
            <a:r>
              <a:rPr lang="en-US" sz="1300" dirty="0"/>
              <a:t>button. You can see there is an obvious wetland in the lower center portion of the parcel.</a:t>
            </a:r>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r>
              <a:rPr lang="en-US" sz="1300" dirty="0"/>
              <a:t>6. 	It might be useful to know who owns the surrounding properties. Click on the </a:t>
            </a:r>
            <a:r>
              <a:rPr lang="en-US" sz="1300" b="1" dirty="0"/>
              <a:t>Identify</a:t>
            </a:r>
            <a:r>
              <a:rPr lang="en-US" sz="1300" dirty="0"/>
              <a:t> button in the upper left and click on one of the parcels to the left of the property you selected. </a:t>
            </a:r>
          </a:p>
          <a:p>
            <a:pPr marL="342900" indent="-342900">
              <a:buNone/>
            </a:pPr>
            <a:r>
              <a:rPr lang="en-US" sz="1300" dirty="0"/>
              <a:t>	</a:t>
            </a:r>
          </a:p>
          <a:p>
            <a:pPr marL="342900" indent="-342900">
              <a:buNone/>
            </a:pPr>
            <a:r>
              <a:rPr lang="en-US" sz="1300" dirty="0"/>
              <a:t>	The </a:t>
            </a:r>
            <a:r>
              <a:rPr lang="en-US" sz="1300" b="1" dirty="0"/>
              <a:t>Identify</a:t>
            </a:r>
            <a:r>
              <a:rPr lang="en-US" sz="1300" dirty="0"/>
              <a:t> window will open. From the Identify dropdown menu, select </a:t>
            </a:r>
            <a:r>
              <a:rPr lang="en-US" sz="1300" b="1" dirty="0" err="1"/>
              <a:t>OwnerParcel</a:t>
            </a:r>
            <a:r>
              <a:rPr lang="en-US" sz="1300" dirty="0"/>
              <a:t> and click on the parcel next to the selected parcel again to see who owns it. We can see the adjoining parcels to the left belong to the same landowner.</a:t>
            </a:r>
          </a:p>
          <a:p>
            <a:pPr marL="342900" indent="-342900">
              <a:buNone/>
            </a:pPr>
            <a:r>
              <a:rPr lang="en-US" sz="1300" dirty="0"/>
              <a:t>	</a:t>
            </a:r>
          </a:p>
          <a:p>
            <a:pPr marL="0" indent="0">
              <a:buNone/>
            </a:pPr>
            <a:endParaRPr lang="en-US" sz="1300" dirty="0"/>
          </a:p>
        </p:txBody>
      </p:sp>
      <p:sp>
        <p:nvSpPr>
          <p:cNvPr id="7" name="Slide Number Placeholder 6">
            <a:extLst>
              <a:ext uri="{FF2B5EF4-FFF2-40B4-BE49-F238E27FC236}">
                <a16:creationId xmlns:a16="http://schemas.microsoft.com/office/drawing/2014/main" id="{B4F176CE-38B2-4964-8888-2E0A173EA61C}"/>
              </a:ext>
            </a:extLst>
          </p:cNvPr>
          <p:cNvSpPr>
            <a:spLocks noGrp="1"/>
          </p:cNvSpPr>
          <p:nvPr>
            <p:ph type="sldNum" sz="quarter" idx="12"/>
          </p:nvPr>
        </p:nvSpPr>
        <p:spPr/>
        <p:txBody>
          <a:bodyPr/>
          <a:lstStyle/>
          <a:p>
            <a:fld id="{B0D10C74-B7B4-44EF-9AAD-21052695F533}" type="slidenum">
              <a:rPr lang="en-US" smtClean="0"/>
              <a:t>3</a:t>
            </a:fld>
            <a:endParaRPr lang="en-US" dirty="0"/>
          </a:p>
        </p:txBody>
      </p:sp>
      <p:pic>
        <p:nvPicPr>
          <p:cNvPr id="4" name="Picture 3">
            <a:extLst>
              <a:ext uri="{FF2B5EF4-FFF2-40B4-BE49-F238E27FC236}">
                <a16:creationId xmlns:a16="http://schemas.microsoft.com/office/drawing/2014/main" id="{84EE7D9D-C666-4875-B154-5B4AB2D90BC0}"/>
              </a:ext>
            </a:extLst>
          </p:cNvPr>
          <p:cNvPicPr>
            <a:picLocks noChangeAspect="1"/>
          </p:cNvPicPr>
          <p:nvPr/>
        </p:nvPicPr>
        <p:blipFill>
          <a:blip r:embed="rId2"/>
          <a:stretch>
            <a:fillRect/>
          </a:stretch>
        </p:blipFill>
        <p:spPr>
          <a:xfrm>
            <a:off x="1169192" y="1752600"/>
            <a:ext cx="1269607" cy="380882"/>
          </a:xfrm>
          <a:prstGeom prst="rect">
            <a:avLst/>
          </a:prstGeom>
        </p:spPr>
      </p:pic>
      <p:pic>
        <p:nvPicPr>
          <p:cNvPr id="5" name="Picture 4">
            <a:extLst>
              <a:ext uri="{FF2B5EF4-FFF2-40B4-BE49-F238E27FC236}">
                <a16:creationId xmlns:a16="http://schemas.microsoft.com/office/drawing/2014/main" id="{D7477C9F-DEF3-4310-9B3B-64C9876B2938}"/>
              </a:ext>
            </a:extLst>
          </p:cNvPr>
          <p:cNvPicPr>
            <a:picLocks noChangeAspect="1"/>
          </p:cNvPicPr>
          <p:nvPr/>
        </p:nvPicPr>
        <p:blipFill>
          <a:blip r:embed="rId3"/>
          <a:stretch>
            <a:fillRect/>
          </a:stretch>
        </p:blipFill>
        <p:spPr>
          <a:xfrm>
            <a:off x="3186112" y="3844485"/>
            <a:ext cx="1304925" cy="314325"/>
          </a:xfrm>
          <a:prstGeom prst="rect">
            <a:avLst/>
          </a:prstGeom>
        </p:spPr>
      </p:pic>
      <p:pic>
        <p:nvPicPr>
          <p:cNvPr id="10" name="Picture 9">
            <a:extLst>
              <a:ext uri="{FF2B5EF4-FFF2-40B4-BE49-F238E27FC236}">
                <a16:creationId xmlns:a16="http://schemas.microsoft.com/office/drawing/2014/main" id="{D6B43451-13FD-4A17-A911-00FCA4E01BE7}"/>
              </a:ext>
            </a:extLst>
          </p:cNvPr>
          <p:cNvPicPr>
            <a:picLocks noChangeAspect="1"/>
          </p:cNvPicPr>
          <p:nvPr/>
        </p:nvPicPr>
        <p:blipFill>
          <a:blip r:embed="rId4"/>
          <a:stretch>
            <a:fillRect/>
          </a:stretch>
        </p:blipFill>
        <p:spPr>
          <a:xfrm>
            <a:off x="3838575" y="1166688"/>
            <a:ext cx="1795355" cy="2138487"/>
          </a:xfrm>
          <a:prstGeom prst="rect">
            <a:avLst/>
          </a:prstGeom>
        </p:spPr>
      </p:pic>
      <p:sp>
        <p:nvSpPr>
          <p:cNvPr id="11" name="Arrow: Right 10">
            <a:extLst>
              <a:ext uri="{FF2B5EF4-FFF2-40B4-BE49-F238E27FC236}">
                <a16:creationId xmlns:a16="http://schemas.microsoft.com/office/drawing/2014/main" id="{5DE3D09E-3CE7-4B99-A534-2F1A93C2C82D}"/>
              </a:ext>
            </a:extLst>
          </p:cNvPr>
          <p:cNvSpPr/>
          <p:nvPr/>
        </p:nvSpPr>
        <p:spPr>
          <a:xfrm>
            <a:off x="2776537" y="1895475"/>
            <a:ext cx="528638" cy="161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80113BB-2810-4737-8252-D4911BD98CC1}"/>
              </a:ext>
            </a:extLst>
          </p:cNvPr>
          <p:cNvPicPr>
            <a:picLocks noChangeAspect="1"/>
          </p:cNvPicPr>
          <p:nvPr/>
        </p:nvPicPr>
        <p:blipFill>
          <a:blip r:embed="rId5"/>
          <a:stretch>
            <a:fillRect/>
          </a:stretch>
        </p:blipFill>
        <p:spPr>
          <a:xfrm>
            <a:off x="926535" y="5092260"/>
            <a:ext cx="2912040" cy="3640051"/>
          </a:xfrm>
          <a:prstGeom prst="rect">
            <a:avLst/>
          </a:prstGeom>
        </p:spPr>
      </p:pic>
      <p:sp>
        <p:nvSpPr>
          <p:cNvPr id="13" name="Rectangle 12">
            <a:extLst>
              <a:ext uri="{FF2B5EF4-FFF2-40B4-BE49-F238E27FC236}">
                <a16:creationId xmlns:a16="http://schemas.microsoft.com/office/drawing/2014/main" id="{C1B9BC60-F0ED-4D5A-A3E2-37217031A61B}"/>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2626805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4F176CE-38B2-4964-8888-2E0A173EA61C}"/>
              </a:ext>
            </a:extLst>
          </p:cNvPr>
          <p:cNvSpPr>
            <a:spLocks noGrp="1"/>
          </p:cNvSpPr>
          <p:nvPr>
            <p:ph type="sldNum" sz="quarter" idx="12"/>
          </p:nvPr>
        </p:nvSpPr>
        <p:spPr/>
        <p:txBody>
          <a:bodyPr/>
          <a:lstStyle/>
          <a:p>
            <a:fld id="{B0D10C74-B7B4-44EF-9AAD-21052695F533}" type="slidenum">
              <a:rPr lang="en-US" smtClean="0"/>
              <a:t>4</a:t>
            </a:fld>
            <a:endParaRPr lang="en-US" dirty="0"/>
          </a:p>
        </p:txBody>
      </p:sp>
      <p:sp>
        <p:nvSpPr>
          <p:cNvPr id="8" name="Content Placeholder 7">
            <a:extLst>
              <a:ext uri="{FF2B5EF4-FFF2-40B4-BE49-F238E27FC236}">
                <a16:creationId xmlns:a16="http://schemas.microsoft.com/office/drawing/2014/main" id="{75755354-BA55-4379-AB85-D857D86BF12E}"/>
              </a:ext>
            </a:extLst>
          </p:cNvPr>
          <p:cNvSpPr>
            <a:spLocks noGrp="1"/>
          </p:cNvSpPr>
          <p:nvPr>
            <p:ph idx="1"/>
          </p:nvPr>
        </p:nvSpPr>
        <p:spPr>
          <a:xfrm>
            <a:off x="471488" y="723900"/>
            <a:ext cx="5915025" cy="7512051"/>
          </a:xfrm>
        </p:spPr>
        <p:txBody>
          <a:bodyPr>
            <a:normAutofit/>
          </a:bodyPr>
          <a:lstStyle/>
          <a:p>
            <a:pPr marL="342900" indent="-342900">
              <a:buAutoNum type="arabicPeriod" startAt="7"/>
            </a:pPr>
            <a:r>
              <a:rPr lang="en-US" sz="1300" dirty="0"/>
              <a:t>Let’s explore some of the layers available in the map that might help in assessing the implications of the wetland alteration.</a:t>
            </a:r>
          </a:p>
          <a:p>
            <a:pPr marL="342900" lvl="1" indent="0">
              <a:buNone/>
            </a:pPr>
            <a:r>
              <a:rPr lang="en-US" sz="1300" dirty="0"/>
              <a:t>Check the box next to the </a:t>
            </a:r>
            <a:r>
              <a:rPr lang="en-US" sz="1300" b="1" dirty="0"/>
              <a:t>Wetland and Riparian Mapping </a:t>
            </a:r>
            <a:r>
              <a:rPr lang="en-US" sz="1300" dirty="0"/>
              <a:t>in the TOC. Expand the layer to see the </a:t>
            </a:r>
            <a:r>
              <a:rPr lang="en-US" sz="1300" dirty="0" err="1"/>
              <a:t>symbology</a:t>
            </a:r>
            <a:r>
              <a:rPr lang="en-US" sz="1300" dirty="0"/>
              <a:t> by clicking on the plus sign next to the layer in the TOC. </a:t>
            </a:r>
          </a:p>
          <a:p>
            <a:pPr marL="342900" lvl="1" indent="-342900">
              <a:buNone/>
            </a:pPr>
            <a:r>
              <a:rPr lang="en-US" sz="1300" dirty="0"/>
              <a:t>	You can use the </a:t>
            </a:r>
            <a:r>
              <a:rPr lang="en-US" sz="1300" b="1" dirty="0"/>
              <a:t>Identify</a:t>
            </a:r>
            <a:r>
              <a:rPr lang="en-US" sz="1300" dirty="0"/>
              <a:t> tool by clicking on a wetland or riparian polygon to see what wetland type it is. Choose the </a:t>
            </a:r>
            <a:r>
              <a:rPr lang="en-US" sz="1300" b="1" dirty="0"/>
              <a:t>Wetland and Riparian Mapping</a:t>
            </a:r>
            <a:r>
              <a:rPr lang="en-US" sz="1300" dirty="0"/>
              <a:t> layer in the Identify dropdown menu.</a:t>
            </a:r>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endParaRPr lang="en-US" sz="1300" dirty="0"/>
          </a:p>
          <a:p>
            <a:pPr marL="342900" lvl="1" indent="-342900">
              <a:buNone/>
            </a:pPr>
            <a:r>
              <a:rPr lang="en-US" sz="1300" dirty="0"/>
              <a:t>	This parcel is dominated by Riparian Forest and has a freshwater pond with beaver activity, denoted by the “b” in the wetland attribute and described in the “Full Class” field. </a:t>
            </a:r>
          </a:p>
          <a:p>
            <a:pPr marL="342900" lvl="1" indent="-342900">
              <a:buNone/>
            </a:pPr>
            <a:r>
              <a:rPr lang="en-US" sz="1300" dirty="0"/>
              <a:t>	The wetland delineation is from a previous imagery year, but we can still examine the acreage for this polygon to get a general idea. </a:t>
            </a:r>
          </a:p>
          <a:p>
            <a:pPr marL="342900" lvl="1" indent="-342900">
              <a:buNone/>
            </a:pPr>
            <a:r>
              <a:rPr lang="en-US" sz="1300" dirty="0"/>
              <a:t>	In the Identify window, there is a field called </a:t>
            </a:r>
            <a:r>
              <a:rPr lang="en-US" sz="1300" b="1" dirty="0"/>
              <a:t>ACRES</a:t>
            </a:r>
            <a:r>
              <a:rPr lang="en-US" sz="1300" dirty="0"/>
              <a:t>, and we can see that this beaver pond is .39 acres.</a:t>
            </a:r>
          </a:p>
          <a:p>
            <a:pPr marL="342900" indent="-342900">
              <a:buAutoNum type="arabicPeriod" startAt="7"/>
            </a:pPr>
            <a:r>
              <a:rPr lang="en-US" sz="1300" dirty="0"/>
              <a:t>Click on the </a:t>
            </a:r>
            <a:r>
              <a:rPr lang="en-US" sz="1300" b="1" dirty="0"/>
              <a:t>Measure</a:t>
            </a:r>
            <a:r>
              <a:rPr lang="en-US" sz="1300" dirty="0"/>
              <a:t> tool to measure the distance between the beaver pond and the nearest road. Choose the unit of measurement in one of the dropdowns on the Measure dialog box.</a:t>
            </a:r>
          </a:p>
        </p:txBody>
      </p:sp>
      <p:pic>
        <p:nvPicPr>
          <p:cNvPr id="9" name="Picture 8">
            <a:extLst>
              <a:ext uri="{FF2B5EF4-FFF2-40B4-BE49-F238E27FC236}">
                <a16:creationId xmlns:a16="http://schemas.microsoft.com/office/drawing/2014/main" id="{8855D3F7-1E81-4878-9EDE-0EEDEAAC460B}"/>
              </a:ext>
            </a:extLst>
          </p:cNvPr>
          <p:cNvPicPr>
            <a:picLocks noChangeAspect="1"/>
          </p:cNvPicPr>
          <p:nvPr/>
        </p:nvPicPr>
        <p:blipFill>
          <a:blip r:embed="rId2"/>
          <a:stretch>
            <a:fillRect/>
          </a:stretch>
        </p:blipFill>
        <p:spPr>
          <a:xfrm>
            <a:off x="2129547" y="2311931"/>
            <a:ext cx="2598903" cy="2926819"/>
          </a:xfrm>
          <a:prstGeom prst="rect">
            <a:avLst/>
          </a:prstGeom>
        </p:spPr>
      </p:pic>
      <p:pic>
        <p:nvPicPr>
          <p:cNvPr id="13" name="Picture 12">
            <a:extLst>
              <a:ext uri="{FF2B5EF4-FFF2-40B4-BE49-F238E27FC236}">
                <a16:creationId xmlns:a16="http://schemas.microsoft.com/office/drawing/2014/main" id="{EF139F96-FC20-4E4E-BAE2-A566CD693FA2}"/>
              </a:ext>
            </a:extLst>
          </p:cNvPr>
          <p:cNvPicPr>
            <a:picLocks noChangeAspect="1"/>
          </p:cNvPicPr>
          <p:nvPr/>
        </p:nvPicPr>
        <p:blipFill>
          <a:blip r:embed="rId3"/>
          <a:stretch>
            <a:fillRect/>
          </a:stretch>
        </p:blipFill>
        <p:spPr>
          <a:xfrm>
            <a:off x="3690137" y="7212096"/>
            <a:ext cx="2306652" cy="1749873"/>
          </a:xfrm>
          <a:prstGeom prst="rect">
            <a:avLst/>
          </a:prstGeom>
        </p:spPr>
      </p:pic>
      <p:sp>
        <p:nvSpPr>
          <p:cNvPr id="10" name="Rectangle 9">
            <a:extLst>
              <a:ext uri="{FF2B5EF4-FFF2-40B4-BE49-F238E27FC236}">
                <a16:creationId xmlns:a16="http://schemas.microsoft.com/office/drawing/2014/main" id="{8D224043-63F7-4B09-B3C1-AC3D8E5DC6BA}"/>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8760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4F176CE-38B2-4964-8888-2E0A173EA61C}"/>
              </a:ext>
            </a:extLst>
          </p:cNvPr>
          <p:cNvSpPr>
            <a:spLocks noGrp="1"/>
          </p:cNvSpPr>
          <p:nvPr>
            <p:ph type="sldNum" sz="quarter" idx="12"/>
          </p:nvPr>
        </p:nvSpPr>
        <p:spPr/>
        <p:txBody>
          <a:bodyPr/>
          <a:lstStyle/>
          <a:p>
            <a:fld id="{B0D10C74-B7B4-44EF-9AAD-21052695F533}" type="slidenum">
              <a:rPr lang="en-US" smtClean="0"/>
              <a:t>5</a:t>
            </a:fld>
            <a:endParaRPr lang="en-US" dirty="0"/>
          </a:p>
        </p:txBody>
      </p:sp>
      <p:sp>
        <p:nvSpPr>
          <p:cNvPr id="8" name="Content Placeholder 7">
            <a:extLst>
              <a:ext uri="{FF2B5EF4-FFF2-40B4-BE49-F238E27FC236}">
                <a16:creationId xmlns:a16="http://schemas.microsoft.com/office/drawing/2014/main" id="{75755354-BA55-4379-AB85-D857D86BF12E}"/>
              </a:ext>
            </a:extLst>
          </p:cNvPr>
          <p:cNvSpPr>
            <a:spLocks noGrp="1"/>
          </p:cNvSpPr>
          <p:nvPr>
            <p:ph idx="1"/>
          </p:nvPr>
        </p:nvSpPr>
        <p:spPr>
          <a:xfrm>
            <a:off x="471488" y="723900"/>
            <a:ext cx="5915025" cy="7512051"/>
          </a:xfrm>
        </p:spPr>
        <p:txBody>
          <a:bodyPr>
            <a:normAutofit lnSpcReduction="10000"/>
          </a:bodyPr>
          <a:lstStyle/>
          <a:p>
            <a:pPr marL="342900" lvl="1" indent="-342900">
              <a:buAutoNum type="arabicPeriod" startAt="8"/>
            </a:pPr>
            <a:r>
              <a:rPr lang="en-US" sz="1300" dirty="0"/>
              <a:t>Turn off the Wetland and Riparian Mapping layer and turn on the </a:t>
            </a:r>
            <a:r>
              <a:rPr lang="en-US" sz="1300" b="1" dirty="0"/>
              <a:t>SOILS MLRAS Layers</a:t>
            </a:r>
            <a:r>
              <a:rPr lang="en-US" sz="1300" dirty="0"/>
              <a:t>. Make sure the </a:t>
            </a:r>
            <a:r>
              <a:rPr lang="en-US" sz="1300" b="1" dirty="0"/>
              <a:t>MT_MLRAS (statewide) </a:t>
            </a:r>
            <a:r>
              <a:rPr lang="en-US" sz="1300" dirty="0"/>
              <a:t>sublayer is checked. Use the Identify tool to find out what the Major Land Resource Area (MLRA) is for this parcel. Use the Identify tool to find out what soil map units are delineated in this area.</a:t>
            </a:r>
          </a:p>
          <a:p>
            <a:pPr marL="342900" lvl="1" indent="-342900">
              <a:buNone/>
            </a:pPr>
            <a:r>
              <a:rPr lang="en-US" sz="1300" dirty="0"/>
              <a:t>	Turn off the MLRA and SOILS_MU layers.</a:t>
            </a:r>
          </a:p>
          <a:p>
            <a:pPr marL="342900" indent="-342900">
              <a:buAutoNum type="arabicPeriod" startAt="9"/>
            </a:pPr>
            <a:r>
              <a:rPr lang="en-US" sz="1300" dirty="0"/>
              <a:t>Next turn on the </a:t>
            </a:r>
            <a:r>
              <a:rPr lang="en-US" sz="1300" b="1" dirty="0" err="1"/>
              <a:t>LandCover</a:t>
            </a:r>
            <a:r>
              <a:rPr lang="en-US" sz="1300" b="1" dirty="0"/>
              <a:t> Layers </a:t>
            </a:r>
            <a:r>
              <a:rPr lang="en-US" sz="1300" dirty="0"/>
              <a:t>with the </a:t>
            </a:r>
            <a:r>
              <a:rPr lang="en-US" sz="1300" b="1" dirty="0"/>
              <a:t>lcmsdi2017 Level 3</a:t>
            </a:r>
            <a:r>
              <a:rPr lang="en-US" sz="1300" dirty="0"/>
              <a:t> sublayer turned on. This is a raster layer consisting of pixels representing different landcover types. By using the Identify tool, we can see that this parcel is dominated by Foothill Riparian Woodland and Shrubland.</a:t>
            </a:r>
          </a:p>
          <a:p>
            <a:pPr marL="342900" indent="-342900">
              <a:buAutoNum type="arabicPeriod" startAt="9"/>
            </a:pPr>
            <a:r>
              <a:rPr lang="en-US" sz="1300" dirty="0"/>
              <a:t>Continue to explore other layers in the map that you think will be relevant for your site assessment. Then expand the </a:t>
            </a:r>
            <a:r>
              <a:rPr lang="en-US" sz="1300" b="1" dirty="0"/>
              <a:t>Aerial Imagery (statewide) </a:t>
            </a:r>
            <a:r>
              <a:rPr lang="en-US" sz="1300" dirty="0"/>
              <a:t>layer group and turn off the </a:t>
            </a:r>
            <a:r>
              <a:rPr lang="en-US" sz="1300" b="1" dirty="0"/>
              <a:t>Natural Color Layers </a:t>
            </a:r>
            <a:r>
              <a:rPr lang="en-US" sz="1300" dirty="0"/>
              <a:t>subgroup. Turn on the </a:t>
            </a:r>
            <a:r>
              <a:rPr lang="en-US" sz="1300" b="1" dirty="0"/>
              <a:t>Color Infrared Layers</a:t>
            </a:r>
            <a:r>
              <a:rPr lang="en-US" sz="1300" dirty="0"/>
              <a:t> subgroup. The </a:t>
            </a:r>
            <a:r>
              <a:rPr lang="en-US" sz="1300" b="1" dirty="0"/>
              <a:t>NAIP_CIR 2017</a:t>
            </a:r>
            <a:r>
              <a:rPr lang="en-US" sz="1300" dirty="0"/>
              <a:t> is on by default.</a:t>
            </a:r>
          </a:p>
          <a:p>
            <a:pPr marL="342900" indent="-342900">
              <a:buNone/>
            </a:pPr>
            <a:r>
              <a:rPr lang="en-US" sz="1300" dirty="0"/>
              <a:t>	Color infrared brings out water better than natural color, and the health or type of vegetation is also sometimes more easily distinguishable.</a:t>
            </a:r>
          </a:p>
          <a:p>
            <a:pPr marL="342900" indent="-342900">
              <a:buNone/>
            </a:pPr>
            <a:r>
              <a:rPr lang="en-US" sz="1300" dirty="0"/>
              <a:t>	Look at the 2013 and 2015 NAIP CIR to see how the beaver pond has changed from year to year.</a:t>
            </a:r>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r>
              <a:rPr lang="en-US" sz="1300" dirty="0"/>
              <a:t>	We can also use the </a:t>
            </a:r>
            <a:r>
              <a:rPr lang="en-US" sz="1300" b="1" dirty="0"/>
              <a:t>Swipe</a:t>
            </a:r>
            <a:r>
              <a:rPr lang="en-US" sz="1300" dirty="0"/>
              <a:t> tool to look at different layers simultaneously. Click on </a:t>
            </a:r>
            <a:r>
              <a:rPr lang="en-US" sz="1300" b="1" dirty="0"/>
              <a:t>Customize&gt;Toolbars</a:t>
            </a:r>
            <a:r>
              <a:rPr lang="en-US" sz="1300" dirty="0"/>
              <a:t> and select </a:t>
            </a:r>
            <a:r>
              <a:rPr lang="en-US" sz="1300" b="1" dirty="0"/>
              <a:t>Effects</a:t>
            </a:r>
            <a:r>
              <a:rPr lang="en-US" sz="1300" dirty="0"/>
              <a:t>.</a:t>
            </a:r>
          </a:p>
          <a:p>
            <a:pPr marL="342900" indent="-342900">
              <a:buNone/>
            </a:pPr>
            <a:r>
              <a:rPr lang="en-US" sz="1300" dirty="0"/>
              <a:t>	In the TOC, turn on both 2015 and 2017 CIR NAIP imagery.</a:t>
            </a:r>
          </a:p>
          <a:p>
            <a:pPr marL="342900" indent="-342900">
              <a:buNone/>
            </a:pPr>
            <a:r>
              <a:rPr lang="en-US" sz="1300" dirty="0"/>
              <a:t>	From the dropdown window on the Effects toolbar, select the NAIP_CIR 2015.</a:t>
            </a:r>
          </a:p>
          <a:p>
            <a:pPr marL="342900" indent="-342900">
              <a:buNone/>
            </a:pPr>
            <a:r>
              <a:rPr lang="en-US" sz="1300" dirty="0"/>
              <a:t>	Click on the Swipe button on the Effects toolbar and click and drag in the map to see what’s beneath the layer in the dropdown.</a:t>
            </a:r>
          </a:p>
        </p:txBody>
      </p:sp>
      <p:pic>
        <p:nvPicPr>
          <p:cNvPr id="3" name="Picture 2">
            <a:extLst>
              <a:ext uri="{FF2B5EF4-FFF2-40B4-BE49-F238E27FC236}">
                <a16:creationId xmlns:a16="http://schemas.microsoft.com/office/drawing/2014/main" id="{0C366A1E-B120-4827-840E-9F7B969082A6}"/>
              </a:ext>
            </a:extLst>
          </p:cNvPr>
          <p:cNvPicPr>
            <a:picLocks noChangeAspect="1"/>
          </p:cNvPicPr>
          <p:nvPr/>
        </p:nvPicPr>
        <p:blipFill>
          <a:blip r:embed="rId2"/>
          <a:stretch>
            <a:fillRect/>
          </a:stretch>
        </p:blipFill>
        <p:spPr>
          <a:xfrm>
            <a:off x="544958" y="4205287"/>
            <a:ext cx="2060130" cy="2138363"/>
          </a:xfrm>
          <a:prstGeom prst="rect">
            <a:avLst/>
          </a:prstGeom>
        </p:spPr>
      </p:pic>
      <p:pic>
        <p:nvPicPr>
          <p:cNvPr id="4" name="Picture 3">
            <a:extLst>
              <a:ext uri="{FF2B5EF4-FFF2-40B4-BE49-F238E27FC236}">
                <a16:creationId xmlns:a16="http://schemas.microsoft.com/office/drawing/2014/main" id="{F70F5A4A-5315-456A-890A-605029578191}"/>
              </a:ext>
            </a:extLst>
          </p:cNvPr>
          <p:cNvPicPr>
            <a:picLocks noChangeAspect="1"/>
          </p:cNvPicPr>
          <p:nvPr/>
        </p:nvPicPr>
        <p:blipFill>
          <a:blip r:embed="rId3"/>
          <a:stretch>
            <a:fillRect/>
          </a:stretch>
        </p:blipFill>
        <p:spPr>
          <a:xfrm>
            <a:off x="2674498" y="4205287"/>
            <a:ext cx="1966034" cy="2343150"/>
          </a:xfrm>
          <a:prstGeom prst="rect">
            <a:avLst/>
          </a:prstGeom>
        </p:spPr>
      </p:pic>
      <p:pic>
        <p:nvPicPr>
          <p:cNvPr id="5" name="Picture 4">
            <a:extLst>
              <a:ext uri="{FF2B5EF4-FFF2-40B4-BE49-F238E27FC236}">
                <a16:creationId xmlns:a16="http://schemas.microsoft.com/office/drawing/2014/main" id="{E6474E14-7EA3-4466-BE6C-997E504F73B2}"/>
              </a:ext>
            </a:extLst>
          </p:cNvPr>
          <p:cNvPicPr>
            <a:picLocks noChangeAspect="1"/>
          </p:cNvPicPr>
          <p:nvPr/>
        </p:nvPicPr>
        <p:blipFill>
          <a:blip r:embed="rId4"/>
          <a:stretch>
            <a:fillRect/>
          </a:stretch>
        </p:blipFill>
        <p:spPr>
          <a:xfrm>
            <a:off x="4697396" y="4205287"/>
            <a:ext cx="1903430" cy="2260952"/>
          </a:xfrm>
          <a:prstGeom prst="rect">
            <a:avLst/>
          </a:prstGeom>
        </p:spPr>
      </p:pic>
      <p:sp>
        <p:nvSpPr>
          <p:cNvPr id="10" name="Rectangle 9">
            <a:extLst>
              <a:ext uri="{FF2B5EF4-FFF2-40B4-BE49-F238E27FC236}">
                <a16:creationId xmlns:a16="http://schemas.microsoft.com/office/drawing/2014/main" id="{395D26E9-151E-4D06-B1AE-286AF70180FD}"/>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2938735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8" y="588578"/>
            <a:ext cx="5915025" cy="8303173"/>
          </a:xfrm>
        </p:spPr>
        <p:txBody>
          <a:bodyPr/>
          <a:lstStyle/>
          <a:p>
            <a:pPr marL="0" indent="0">
              <a:buNone/>
            </a:pPr>
            <a:r>
              <a:rPr lang="en-US" sz="1300" b="1" dirty="0"/>
              <a:t>Making a Map</a:t>
            </a:r>
          </a:p>
          <a:p>
            <a:pPr marL="342900" indent="-342900">
              <a:buAutoNum type="arabicPeriod"/>
            </a:pPr>
            <a:r>
              <a:rPr lang="en-US" sz="1300" dirty="0"/>
              <a:t>Click on the layout button at the bottom left of the map.</a:t>
            </a:r>
          </a:p>
          <a:p>
            <a:pPr marL="342900" indent="-342900">
              <a:buAutoNum type="arabicPeriod"/>
            </a:pPr>
            <a:r>
              <a:rPr lang="en-US" sz="1300" dirty="0"/>
              <a:t>Decide how large you want your map to be. In this case, we’ll format the layout to be able to print the map to an 11X17 page. Right-click in the white space next to the map and select </a:t>
            </a:r>
            <a:r>
              <a:rPr lang="en-US" sz="1300" b="1" dirty="0"/>
              <a:t>Page and Print Setup</a:t>
            </a:r>
            <a:r>
              <a:rPr lang="en-US" sz="1300" dirty="0"/>
              <a:t>.</a:t>
            </a:r>
          </a:p>
          <a:p>
            <a:pPr marL="342900" indent="-342900">
              <a:buAutoNum type="arabicPeriod"/>
            </a:pPr>
            <a:r>
              <a:rPr lang="en-US" sz="1300" dirty="0"/>
              <a:t>Under Size, select 11X17 from the dropdown menu. </a:t>
            </a:r>
            <a:r>
              <a:rPr lang="en-US" sz="1300" b="1" dirty="0"/>
              <a:t>Check Use Printer Paper Settings</a:t>
            </a:r>
            <a:r>
              <a:rPr lang="en-US" sz="1300" dirty="0"/>
              <a:t> as well as </a:t>
            </a:r>
            <a:r>
              <a:rPr lang="en-US" sz="1300" b="1" dirty="0"/>
              <a:t>Scale Map Elements proportionally to changes in Page Size</a:t>
            </a:r>
            <a:r>
              <a:rPr lang="en-US" sz="1300" dirty="0"/>
              <a:t>. Click OK.</a:t>
            </a:r>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endParaRPr lang="en-US" sz="1300" dirty="0"/>
          </a:p>
          <a:p>
            <a:pPr marL="342900" indent="-342900">
              <a:buAutoNum type="arabicPeriod"/>
            </a:pPr>
            <a:r>
              <a:rPr lang="en-US" sz="1300" dirty="0"/>
              <a:t>Left-click on each half-inch margin to create </a:t>
            </a:r>
            <a:r>
              <a:rPr lang="en-US" sz="1300" b="1" dirty="0"/>
              <a:t>Guides</a:t>
            </a:r>
            <a:r>
              <a:rPr lang="en-US" sz="1300" dirty="0"/>
              <a:t>. </a:t>
            </a:r>
          </a:p>
          <a:p>
            <a:pPr marL="342900" indent="-342900">
              <a:buAutoNum type="arabicPeriod"/>
            </a:pPr>
            <a:endParaRPr lang="en-US" sz="1300" dirty="0"/>
          </a:p>
          <a:p>
            <a:pPr marL="0" indent="0">
              <a:buNone/>
            </a:pPr>
            <a:r>
              <a:rPr lang="en-US" sz="1300" dirty="0"/>
              <a:t> </a:t>
            </a:r>
          </a:p>
          <a:p>
            <a:endParaRPr lang="en-US" dirty="0"/>
          </a:p>
          <a:p>
            <a:endParaRPr lang="en-US" dirty="0"/>
          </a:p>
          <a:p>
            <a:pPr marL="0" indent="0">
              <a:buNone/>
            </a:pPr>
            <a:endParaRPr lang="en-US" dirty="0"/>
          </a:p>
        </p:txBody>
      </p:sp>
      <p:pic>
        <p:nvPicPr>
          <p:cNvPr id="5" name="Picture 4">
            <a:extLst>
              <a:ext uri="{FF2B5EF4-FFF2-40B4-BE49-F238E27FC236}">
                <a16:creationId xmlns:a16="http://schemas.microsoft.com/office/drawing/2014/main" id="{41F1DE71-2392-4223-9380-68EA07875E53}"/>
              </a:ext>
            </a:extLst>
          </p:cNvPr>
          <p:cNvPicPr>
            <a:picLocks noChangeAspect="1"/>
          </p:cNvPicPr>
          <p:nvPr/>
        </p:nvPicPr>
        <p:blipFill>
          <a:blip r:embed="rId2"/>
          <a:stretch>
            <a:fillRect/>
          </a:stretch>
        </p:blipFill>
        <p:spPr>
          <a:xfrm>
            <a:off x="4900612" y="895350"/>
            <a:ext cx="819150" cy="209550"/>
          </a:xfrm>
          <a:prstGeom prst="rect">
            <a:avLst/>
          </a:prstGeom>
        </p:spPr>
      </p:pic>
      <p:pic>
        <p:nvPicPr>
          <p:cNvPr id="6" name="Picture 5">
            <a:extLst>
              <a:ext uri="{FF2B5EF4-FFF2-40B4-BE49-F238E27FC236}">
                <a16:creationId xmlns:a16="http://schemas.microsoft.com/office/drawing/2014/main" id="{6F01178F-0385-4B63-AFAE-79488D365CCC}"/>
              </a:ext>
            </a:extLst>
          </p:cNvPr>
          <p:cNvPicPr>
            <a:picLocks noChangeAspect="1"/>
          </p:cNvPicPr>
          <p:nvPr/>
        </p:nvPicPr>
        <p:blipFill>
          <a:blip r:embed="rId3"/>
          <a:stretch>
            <a:fillRect/>
          </a:stretch>
        </p:blipFill>
        <p:spPr>
          <a:xfrm>
            <a:off x="471488" y="7311153"/>
            <a:ext cx="5495925" cy="1123950"/>
          </a:xfrm>
          <a:prstGeom prst="rect">
            <a:avLst/>
          </a:prstGeom>
        </p:spPr>
      </p:pic>
      <p:sp>
        <p:nvSpPr>
          <p:cNvPr id="7" name="Slide Number Placeholder 6">
            <a:extLst>
              <a:ext uri="{FF2B5EF4-FFF2-40B4-BE49-F238E27FC236}">
                <a16:creationId xmlns:a16="http://schemas.microsoft.com/office/drawing/2014/main" id="{94EE71BE-B0EE-4488-A5F3-818F5B4F2094}"/>
              </a:ext>
            </a:extLst>
          </p:cNvPr>
          <p:cNvSpPr>
            <a:spLocks noGrp="1"/>
          </p:cNvSpPr>
          <p:nvPr>
            <p:ph type="sldNum" sz="quarter" idx="12"/>
          </p:nvPr>
        </p:nvSpPr>
        <p:spPr/>
        <p:txBody>
          <a:bodyPr/>
          <a:lstStyle/>
          <a:p>
            <a:fld id="{B0D10C74-B7B4-44EF-9AAD-21052695F533}" type="slidenum">
              <a:rPr lang="en-US" smtClean="0"/>
              <a:t>6</a:t>
            </a:fld>
            <a:endParaRPr lang="en-US"/>
          </a:p>
        </p:txBody>
      </p:sp>
      <p:pic>
        <p:nvPicPr>
          <p:cNvPr id="8" name="Picture 7">
            <a:extLst>
              <a:ext uri="{FF2B5EF4-FFF2-40B4-BE49-F238E27FC236}">
                <a16:creationId xmlns:a16="http://schemas.microsoft.com/office/drawing/2014/main" id="{813CC826-F283-44A5-936A-72DA6CFA3709}"/>
              </a:ext>
            </a:extLst>
          </p:cNvPr>
          <p:cNvPicPr>
            <a:picLocks noChangeAspect="1"/>
          </p:cNvPicPr>
          <p:nvPr/>
        </p:nvPicPr>
        <p:blipFill>
          <a:blip r:embed="rId4"/>
          <a:stretch>
            <a:fillRect/>
          </a:stretch>
        </p:blipFill>
        <p:spPr>
          <a:xfrm>
            <a:off x="1540668" y="2314034"/>
            <a:ext cx="3776662" cy="4104119"/>
          </a:xfrm>
          <a:prstGeom prst="rect">
            <a:avLst/>
          </a:prstGeom>
        </p:spPr>
      </p:pic>
      <p:sp>
        <p:nvSpPr>
          <p:cNvPr id="10" name="Rectangle 9">
            <a:extLst>
              <a:ext uri="{FF2B5EF4-FFF2-40B4-BE49-F238E27FC236}">
                <a16:creationId xmlns:a16="http://schemas.microsoft.com/office/drawing/2014/main" id="{7C709237-00D9-48A1-8953-D8AE6383D913}"/>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2518149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8" y="588578"/>
            <a:ext cx="5915025" cy="8303173"/>
          </a:xfrm>
        </p:spPr>
        <p:txBody>
          <a:bodyPr>
            <a:normAutofit/>
          </a:bodyPr>
          <a:lstStyle/>
          <a:p>
            <a:pPr marL="342900" lvl="0" indent="-342900">
              <a:buNone/>
            </a:pPr>
            <a:r>
              <a:rPr lang="en-US" sz="1300" dirty="0">
                <a:solidFill>
                  <a:prstClr val="black"/>
                </a:solidFill>
              </a:rPr>
              <a:t>5. 	Use the </a:t>
            </a:r>
            <a:r>
              <a:rPr lang="en-US" sz="1300" b="1" dirty="0">
                <a:solidFill>
                  <a:prstClr val="black"/>
                </a:solidFill>
              </a:rPr>
              <a:t>Select Elements </a:t>
            </a:r>
            <a:r>
              <a:rPr lang="en-US" sz="1300" dirty="0">
                <a:solidFill>
                  <a:prstClr val="black"/>
                </a:solidFill>
              </a:rPr>
              <a:t>tool to select the map and drag each corner to snap to the Guides you created.</a:t>
            </a:r>
          </a:p>
          <a:p>
            <a:pPr marL="342900" lvl="0" indent="-342900">
              <a:buNone/>
            </a:pPr>
            <a:r>
              <a:rPr lang="en-US" sz="1300" dirty="0">
                <a:solidFill>
                  <a:prstClr val="black"/>
                </a:solidFill>
              </a:rPr>
              <a:t>6. 	From the </a:t>
            </a:r>
            <a:r>
              <a:rPr lang="en-US" sz="1300" b="1" dirty="0">
                <a:solidFill>
                  <a:prstClr val="black"/>
                </a:solidFill>
              </a:rPr>
              <a:t>Standard</a:t>
            </a:r>
            <a:r>
              <a:rPr lang="en-US" sz="1300" dirty="0">
                <a:solidFill>
                  <a:prstClr val="black"/>
                </a:solidFill>
              </a:rPr>
              <a:t> toolbar, select the </a:t>
            </a:r>
            <a:r>
              <a:rPr lang="en-US" sz="1300" b="1" dirty="0">
                <a:solidFill>
                  <a:prstClr val="black"/>
                </a:solidFill>
              </a:rPr>
              <a:t>Zoom in </a:t>
            </a:r>
            <a:r>
              <a:rPr lang="en-US" sz="1300" dirty="0">
                <a:solidFill>
                  <a:prstClr val="black"/>
                </a:solidFill>
              </a:rPr>
              <a:t>tool and drag a rectangle around the extent of the parcel to bring it to the forefront.</a:t>
            </a:r>
          </a:p>
          <a:p>
            <a:pPr marL="342900" lvl="0" indent="-342900">
              <a:buAutoNum type="arabicPeriod" startAt="7"/>
            </a:pPr>
            <a:r>
              <a:rPr lang="en-US" sz="1300" dirty="0">
                <a:solidFill>
                  <a:prstClr val="black"/>
                </a:solidFill>
              </a:rPr>
              <a:t>Most maps have a legend, a title, a scale bar, and a north arrow at a minimum. Let’s add a title first.</a:t>
            </a:r>
          </a:p>
          <a:p>
            <a:pPr marL="342900" lvl="0" indent="-342900">
              <a:buNone/>
            </a:pPr>
            <a:r>
              <a:rPr lang="en-US" sz="1300" dirty="0">
                <a:solidFill>
                  <a:prstClr val="black"/>
                </a:solidFill>
              </a:rPr>
              <a:t>	From the Insert menu at the top left of ArcMap, select </a:t>
            </a:r>
            <a:r>
              <a:rPr lang="en-US" sz="1300" b="1" dirty="0">
                <a:solidFill>
                  <a:prstClr val="black"/>
                </a:solidFill>
              </a:rPr>
              <a:t>Title</a:t>
            </a:r>
            <a:r>
              <a:rPr lang="en-US" sz="1300" dirty="0">
                <a:solidFill>
                  <a:prstClr val="black"/>
                </a:solidFill>
              </a:rPr>
              <a:t>.</a:t>
            </a:r>
            <a:endParaRPr lang="en-US" sz="1300" dirty="0"/>
          </a:p>
          <a:p>
            <a:pPr marL="342900" indent="-342900">
              <a:buNone/>
            </a:pPr>
            <a:r>
              <a:rPr lang="en-US" sz="1300" dirty="0"/>
              <a:t>	Using the </a:t>
            </a:r>
            <a:r>
              <a:rPr lang="en-US" sz="1300" b="1" dirty="0"/>
              <a:t>Select Elements </a:t>
            </a:r>
            <a:r>
              <a:rPr lang="en-US" sz="1300" dirty="0"/>
              <a:t>tool, drag the </a:t>
            </a:r>
            <a:r>
              <a:rPr lang="en-US" sz="1300" b="1" dirty="0"/>
              <a:t>Title</a:t>
            </a:r>
            <a:r>
              <a:rPr lang="en-US" sz="1300" dirty="0"/>
              <a:t> box where you want it. Double-click on it to change the text and call this map “Wetland Site Assessment.”</a:t>
            </a:r>
          </a:p>
          <a:p>
            <a:pPr marL="342900" indent="-342900">
              <a:buNone/>
            </a:pPr>
            <a:r>
              <a:rPr lang="en-US" sz="1300" dirty="0"/>
              <a:t>	Change the font size and color by clicking on the </a:t>
            </a:r>
            <a:r>
              <a:rPr lang="en-US" sz="1300" b="1" dirty="0"/>
              <a:t>Change Symbol </a:t>
            </a:r>
            <a:r>
              <a:rPr lang="en-US" sz="1300" dirty="0"/>
              <a:t>button.</a:t>
            </a:r>
          </a:p>
          <a:p>
            <a:pPr marL="342900" indent="-342900">
              <a:buNone/>
            </a:pPr>
            <a:r>
              <a:rPr lang="en-US" sz="1300" dirty="0"/>
              <a:t>8. 	Next insert a north arrow of your choice from the same Insert menu. Place it in a position of your choice in the map.</a:t>
            </a:r>
          </a:p>
          <a:p>
            <a:pPr marL="342900" indent="-342900">
              <a:buAutoNum type="arabicPeriod" startAt="9"/>
            </a:pPr>
            <a:r>
              <a:rPr lang="en-US" sz="1300" dirty="0"/>
              <a:t>Do the same for the scale bar.</a:t>
            </a:r>
          </a:p>
          <a:p>
            <a:pPr marL="342900" indent="-342900">
              <a:buAutoNum type="arabicPeriod" startAt="9"/>
            </a:pPr>
            <a:r>
              <a:rPr lang="en-US" sz="1300" dirty="0"/>
              <a:t>Next insert the </a:t>
            </a:r>
            <a:r>
              <a:rPr lang="en-US" sz="1300" b="1" dirty="0"/>
              <a:t>Legend</a:t>
            </a:r>
            <a:r>
              <a:rPr lang="en-US" sz="1300" dirty="0"/>
              <a:t>.</a:t>
            </a:r>
          </a:p>
          <a:p>
            <a:pPr marL="342900" indent="-342900">
              <a:buNone/>
            </a:pPr>
            <a:r>
              <a:rPr lang="en-US" sz="1300" dirty="0"/>
              <a:t>	Remove all items from the </a:t>
            </a:r>
            <a:r>
              <a:rPr lang="en-US" sz="1300" b="1" dirty="0"/>
              <a:t>Legend Items</a:t>
            </a:r>
            <a:r>
              <a:rPr lang="en-US" sz="1300" dirty="0"/>
              <a:t> window except </a:t>
            </a:r>
            <a:r>
              <a:rPr lang="en-US" sz="1300" b="1" dirty="0"/>
              <a:t>Wetland and Riparian Mapping</a:t>
            </a:r>
            <a:r>
              <a:rPr lang="en-US" sz="1300" dirty="0"/>
              <a:t> by selecting the other layers and clicking the left arrow. Click Next.</a:t>
            </a:r>
          </a:p>
          <a:p>
            <a:pPr marL="342900" indent="-342900">
              <a:buNone/>
            </a:pPr>
            <a:r>
              <a:rPr lang="en-US" sz="1300" dirty="0"/>
              <a:t>	Delete the word “Legend” from the </a:t>
            </a:r>
            <a:r>
              <a:rPr lang="en-US" sz="1300" b="1" dirty="0"/>
              <a:t>Legend Title</a:t>
            </a:r>
            <a:r>
              <a:rPr lang="en-US" sz="1300" dirty="0"/>
              <a:t> window and replace it with “Wetland Type”. Click Next.</a:t>
            </a:r>
          </a:p>
          <a:p>
            <a:pPr marL="342900" indent="-342900">
              <a:buNone/>
            </a:pPr>
            <a:r>
              <a:rPr lang="en-US" sz="1300" dirty="0"/>
              <a:t>	Click the </a:t>
            </a:r>
            <a:r>
              <a:rPr lang="en-US" sz="1300" b="1" dirty="0"/>
              <a:t>Background</a:t>
            </a:r>
            <a:r>
              <a:rPr lang="en-US" sz="1300" dirty="0"/>
              <a:t> dropdown menu and select </a:t>
            </a:r>
            <a:r>
              <a:rPr lang="en-US" sz="1300" b="1" dirty="0"/>
              <a:t>Grey 10%. </a:t>
            </a:r>
            <a:r>
              <a:rPr lang="en-US" sz="1300" dirty="0"/>
              <a:t>Click Next and Finish. </a:t>
            </a:r>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endParaRPr lang="en-US" sz="1300" dirty="0"/>
          </a:p>
          <a:p>
            <a:pPr marL="342900" indent="-342900">
              <a:buNone/>
            </a:pPr>
            <a:r>
              <a:rPr lang="en-US" sz="1300" dirty="0"/>
              <a:t>	</a:t>
            </a:r>
          </a:p>
          <a:p>
            <a:pPr marL="342900" indent="-342900">
              <a:buNone/>
            </a:pPr>
            <a:endParaRPr lang="en-US" sz="1300" b="1" dirty="0"/>
          </a:p>
          <a:p>
            <a:pPr marL="342900" indent="-342900">
              <a:buNone/>
            </a:pPr>
            <a:r>
              <a:rPr lang="en-US" sz="1300" b="1" dirty="0"/>
              <a:t>	</a:t>
            </a:r>
            <a:r>
              <a:rPr lang="en-US" sz="1300" dirty="0"/>
              <a:t>Now we have a map to Export to a PDF and print.</a:t>
            </a:r>
          </a:p>
          <a:p>
            <a:pPr marL="342900" indent="-342900">
              <a:buNone/>
            </a:pPr>
            <a:r>
              <a:rPr lang="en-US" sz="1300" b="1" dirty="0"/>
              <a:t>	</a:t>
            </a:r>
            <a:r>
              <a:rPr lang="en-US" sz="1300" dirty="0"/>
              <a:t>From the File menu select </a:t>
            </a:r>
            <a:r>
              <a:rPr lang="en-US" sz="1300" b="1" dirty="0"/>
              <a:t>Export Map </a:t>
            </a:r>
            <a:r>
              <a:rPr lang="en-US" sz="1300" dirty="0"/>
              <a:t>and choose </a:t>
            </a:r>
            <a:r>
              <a:rPr lang="en-US" sz="1300" b="1" dirty="0"/>
              <a:t>PDF</a:t>
            </a:r>
            <a:r>
              <a:rPr lang="en-US" sz="1300" dirty="0"/>
              <a:t> under </a:t>
            </a:r>
            <a:r>
              <a:rPr lang="en-US" sz="1300" b="1" dirty="0"/>
              <a:t>Save as Type</a:t>
            </a:r>
            <a:r>
              <a:rPr lang="en-US" sz="1300" dirty="0"/>
              <a:t>. Print the PDF.</a:t>
            </a:r>
            <a:endParaRPr lang="en-US" sz="1300" b="1" dirty="0"/>
          </a:p>
          <a:p>
            <a:pPr marL="342900" indent="-342900">
              <a:buNone/>
            </a:pPr>
            <a:r>
              <a:rPr lang="en-US" sz="1300" b="1" dirty="0"/>
              <a:t>	</a:t>
            </a:r>
          </a:p>
          <a:p>
            <a:pPr marL="342900" indent="-342900">
              <a:buNone/>
            </a:pPr>
            <a:r>
              <a:rPr lang="en-US" sz="1300" b="1" dirty="0"/>
              <a:t>	</a:t>
            </a:r>
          </a:p>
          <a:p>
            <a:pPr marL="342900" indent="-342900">
              <a:buNone/>
            </a:pPr>
            <a:endParaRPr lang="en-US" sz="1300" dirty="0"/>
          </a:p>
          <a:p>
            <a:pPr marL="342900" indent="-342900">
              <a:buNone/>
            </a:pPr>
            <a:endParaRPr lang="en-US" sz="1300" dirty="0"/>
          </a:p>
          <a:p>
            <a:pPr marL="342900" indent="-342900">
              <a:buNone/>
            </a:pPr>
            <a:endParaRPr lang="en-US" sz="1300" b="1" dirty="0"/>
          </a:p>
          <a:p>
            <a:pPr marL="0" indent="0">
              <a:buNone/>
            </a:pPr>
            <a:endParaRPr lang="en-US" sz="1300" dirty="0"/>
          </a:p>
          <a:p>
            <a:endParaRPr lang="en-US" dirty="0"/>
          </a:p>
          <a:p>
            <a:endParaRPr lang="en-US" dirty="0"/>
          </a:p>
          <a:p>
            <a:pPr marL="0" indent="0">
              <a:buNone/>
            </a:pPr>
            <a:endParaRPr lang="en-US" dirty="0"/>
          </a:p>
        </p:txBody>
      </p:sp>
      <p:sp>
        <p:nvSpPr>
          <p:cNvPr id="5" name="Slide Number Placeholder 4">
            <a:extLst>
              <a:ext uri="{FF2B5EF4-FFF2-40B4-BE49-F238E27FC236}">
                <a16:creationId xmlns:a16="http://schemas.microsoft.com/office/drawing/2014/main" id="{2329D3F3-FD5D-47F0-A421-6B4E2D1DB289}"/>
              </a:ext>
            </a:extLst>
          </p:cNvPr>
          <p:cNvSpPr>
            <a:spLocks noGrp="1"/>
          </p:cNvSpPr>
          <p:nvPr>
            <p:ph type="sldNum" sz="quarter" idx="12"/>
          </p:nvPr>
        </p:nvSpPr>
        <p:spPr/>
        <p:txBody>
          <a:bodyPr/>
          <a:lstStyle/>
          <a:p>
            <a:fld id="{B0D10C74-B7B4-44EF-9AAD-21052695F533}" type="slidenum">
              <a:rPr lang="en-US" smtClean="0"/>
              <a:t>7</a:t>
            </a:fld>
            <a:endParaRPr lang="en-US"/>
          </a:p>
        </p:txBody>
      </p:sp>
      <p:pic>
        <p:nvPicPr>
          <p:cNvPr id="7" name="Picture 6">
            <a:extLst>
              <a:ext uri="{FF2B5EF4-FFF2-40B4-BE49-F238E27FC236}">
                <a16:creationId xmlns:a16="http://schemas.microsoft.com/office/drawing/2014/main" id="{F4344D8C-34B0-4083-808E-BAC45CD04677}"/>
              </a:ext>
            </a:extLst>
          </p:cNvPr>
          <p:cNvPicPr>
            <a:picLocks noChangeAspect="1"/>
          </p:cNvPicPr>
          <p:nvPr/>
        </p:nvPicPr>
        <p:blipFill>
          <a:blip r:embed="rId2"/>
          <a:stretch>
            <a:fillRect/>
          </a:stretch>
        </p:blipFill>
        <p:spPr>
          <a:xfrm>
            <a:off x="2476499" y="5214937"/>
            <a:ext cx="1905000" cy="2047875"/>
          </a:xfrm>
          <a:prstGeom prst="rect">
            <a:avLst/>
          </a:prstGeom>
        </p:spPr>
      </p:pic>
      <p:sp>
        <p:nvSpPr>
          <p:cNvPr id="8" name="Rectangle 7">
            <a:extLst>
              <a:ext uri="{FF2B5EF4-FFF2-40B4-BE49-F238E27FC236}">
                <a16:creationId xmlns:a16="http://schemas.microsoft.com/office/drawing/2014/main" id="{BB589CD8-796D-428E-B261-7008A82CBBD5}"/>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2313706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6A5E18-84E0-4139-8968-C86ADF39DECE}"/>
              </a:ext>
            </a:extLst>
          </p:cNvPr>
          <p:cNvSpPr>
            <a:spLocks noGrp="1"/>
          </p:cNvSpPr>
          <p:nvPr>
            <p:ph idx="1"/>
          </p:nvPr>
        </p:nvSpPr>
        <p:spPr>
          <a:xfrm>
            <a:off x="471488" y="588578"/>
            <a:ext cx="5915025" cy="8303173"/>
          </a:xfrm>
        </p:spPr>
        <p:txBody>
          <a:bodyPr/>
          <a:lstStyle/>
          <a:p>
            <a:pPr marL="342900" lvl="0" indent="-342900">
              <a:buNone/>
            </a:pPr>
            <a:r>
              <a:rPr lang="en-US" sz="1300" dirty="0">
                <a:solidFill>
                  <a:prstClr val="black"/>
                </a:solidFill>
              </a:rPr>
              <a:t>	</a:t>
            </a:r>
            <a:endParaRPr lang="en-US" sz="1300" dirty="0"/>
          </a:p>
          <a:p>
            <a:pPr marL="342900" indent="-342900">
              <a:buNone/>
            </a:pPr>
            <a:endParaRPr lang="en-US" sz="1300" dirty="0"/>
          </a:p>
          <a:p>
            <a:pPr marL="342900" indent="-342900">
              <a:buNone/>
            </a:pPr>
            <a:endParaRPr lang="en-US" sz="1300" dirty="0"/>
          </a:p>
          <a:p>
            <a:pPr marL="342900" indent="-342900">
              <a:buNone/>
            </a:pPr>
            <a:endParaRPr lang="en-US" sz="1300" b="1" dirty="0"/>
          </a:p>
          <a:p>
            <a:pPr marL="0" indent="0">
              <a:buNone/>
            </a:pPr>
            <a:endParaRPr lang="en-US" sz="1300" dirty="0"/>
          </a:p>
          <a:p>
            <a:endParaRPr lang="en-US" dirty="0"/>
          </a:p>
          <a:p>
            <a:endParaRPr lang="en-US" dirty="0"/>
          </a:p>
          <a:p>
            <a:pPr marL="0" indent="0">
              <a:buNone/>
            </a:pPr>
            <a:endParaRPr lang="en-US" dirty="0"/>
          </a:p>
        </p:txBody>
      </p:sp>
      <p:sp>
        <p:nvSpPr>
          <p:cNvPr id="5" name="Slide Number Placeholder 4">
            <a:extLst>
              <a:ext uri="{FF2B5EF4-FFF2-40B4-BE49-F238E27FC236}">
                <a16:creationId xmlns:a16="http://schemas.microsoft.com/office/drawing/2014/main" id="{B810FB3C-D5AA-4127-B047-A135B1BF7973}"/>
              </a:ext>
            </a:extLst>
          </p:cNvPr>
          <p:cNvSpPr>
            <a:spLocks noGrp="1"/>
          </p:cNvSpPr>
          <p:nvPr>
            <p:ph type="sldNum" sz="quarter" idx="12"/>
          </p:nvPr>
        </p:nvSpPr>
        <p:spPr/>
        <p:txBody>
          <a:bodyPr/>
          <a:lstStyle/>
          <a:p>
            <a:fld id="{B0D10C74-B7B4-44EF-9AAD-21052695F533}" type="slidenum">
              <a:rPr lang="en-US" smtClean="0"/>
              <a:t>8</a:t>
            </a:fld>
            <a:endParaRPr lang="en-US"/>
          </a:p>
        </p:txBody>
      </p:sp>
      <p:pic>
        <p:nvPicPr>
          <p:cNvPr id="6" name="Picture 5">
            <a:extLst>
              <a:ext uri="{FF2B5EF4-FFF2-40B4-BE49-F238E27FC236}">
                <a16:creationId xmlns:a16="http://schemas.microsoft.com/office/drawing/2014/main" id="{E0E42761-1FDC-45D5-A6A9-61C11A126BF1}"/>
              </a:ext>
            </a:extLst>
          </p:cNvPr>
          <p:cNvPicPr>
            <a:picLocks noChangeAspect="1"/>
          </p:cNvPicPr>
          <p:nvPr/>
        </p:nvPicPr>
        <p:blipFill>
          <a:blip r:embed="rId2"/>
          <a:stretch>
            <a:fillRect/>
          </a:stretch>
        </p:blipFill>
        <p:spPr>
          <a:xfrm>
            <a:off x="764088" y="501639"/>
            <a:ext cx="5384596" cy="8642361"/>
          </a:xfrm>
          <a:prstGeom prst="rect">
            <a:avLst/>
          </a:prstGeom>
        </p:spPr>
      </p:pic>
      <p:sp>
        <p:nvSpPr>
          <p:cNvPr id="8" name="Rectangle 7">
            <a:extLst>
              <a:ext uri="{FF2B5EF4-FFF2-40B4-BE49-F238E27FC236}">
                <a16:creationId xmlns:a16="http://schemas.microsoft.com/office/drawing/2014/main" id="{EC9A7520-3E66-4D41-8444-E51EB6A72A25}"/>
              </a:ext>
            </a:extLst>
          </p:cNvPr>
          <p:cNvSpPr/>
          <p:nvPr/>
        </p:nvSpPr>
        <p:spPr>
          <a:xfrm>
            <a:off x="1237209" y="65358"/>
            <a:ext cx="4119974" cy="523220"/>
          </a:xfrm>
          <a:prstGeom prst="rect">
            <a:avLst/>
          </a:prstGeom>
        </p:spPr>
        <p:txBody>
          <a:bodyPr wrap="none">
            <a:spAutoFit/>
          </a:bodyPr>
          <a:lstStyle/>
          <a:p>
            <a:pPr algn="ctr"/>
            <a:r>
              <a:rPr lang="en-US" sz="1400" b="1" dirty="0"/>
              <a:t>ArcGIS Desktop Exercise </a:t>
            </a:r>
          </a:p>
          <a:p>
            <a:pPr algn="ctr"/>
            <a:r>
              <a:rPr lang="en-US" sz="1400" b="1" dirty="0"/>
              <a:t>Using the Montana </a:t>
            </a:r>
            <a:r>
              <a:rPr lang="en-US" sz="1400" b="1" dirty="0" err="1"/>
              <a:t>HUCEnv</a:t>
            </a:r>
            <a:r>
              <a:rPr lang="en-US" sz="1400" b="1" dirty="0"/>
              <a:t> geodata – Making a Map</a:t>
            </a:r>
            <a:endParaRPr lang="en-US" sz="1400" dirty="0"/>
          </a:p>
        </p:txBody>
      </p:sp>
    </p:spTree>
    <p:extLst>
      <p:ext uri="{BB962C8B-B14F-4D97-AF65-F5344CB8AC3E}">
        <p14:creationId xmlns:p14="http://schemas.microsoft.com/office/powerpoint/2010/main" val="358362660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12039</TotalTime>
  <Words>537</Words>
  <Application>Microsoft Office PowerPoint</Application>
  <PresentationFormat>Letter Paper (8.5x11 in)</PresentationFormat>
  <Paragraphs>156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Montana State Library - Digital Atlas</dc:title>
  <dc:creator>Burns, Meghan</dc:creator>
  <cp:lastModifiedBy>Daurio, Maya</cp:lastModifiedBy>
  <cp:revision>203</cp:revision>
  <dcterms:created xsi:type="dcterms:W3CDTF">2018-06-05T14:55:08Z</dcterms:created>
  <dcterms:modified xsi:type="dcterms:W3CDTF">2018-07-02T14:44:09Z</dcterms:modified>
</cp:coreProperties>
</file>