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5" r:id="rId5"/>
    <p:sldId id="259" r:id="rId6"/>
    <p:sldId id="260" r:id="rId7"/>
    <p:sldId id="261" r:id="rId8"/>
    <p:sldId id="262" r:id="rId9"/>
    <p:sldId id="263" r:id="rId10"/>
    <p:sldId id="264" r:id="rId11"/>
    <p:sldId id="266" r:id="rId12"/>
    <p:sldId id="267" r:id="rId13"/>
    <p:sldId id="269"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8" d="100"/>
          <a:sy n="128" d="100"/>
        </p:scale>
        <p:origin x="-10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BDF5FE-530A-4729-8349-2B66844823B8}" type="datetimeFigureOut">
              <a:rPr lang="en-US" smtClean="0"/>
              <a:t>4/4/2014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248E21-7F46-4D61-AF64-C370498FBD23}" type="slidenum">
              <a:rPr lang="en-US" smtClean="0"/>
              <a:t>‹#›</a:t>
            </a:fld>
            <a:endParaRPr lang="en-US"/>
          </a:p>
        </p:txBody>
      </p:sp>
    </p:spTree>
    <p:extLst>
      <p:ext uri="{BB962C8B-B14F-4D97-AF65-F5344CB8AC3E}">
        <p14:creationId xmlns:p14="http://schemas.microsoft.com/office/powerpoint/2010/main" val="48364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NHD</a:t>
            </a:r>
            <a:r>
              <a:rPr lang="en-US" baseline="0" dirty="0" smtClean="0"/>
              <a:t> can be used for a variety of applications, in large part because the user is able to build a geometric network from the </a:t>
            </a:r>
            <a:r>
              <a:rPr lang="en-US" baseline="0" dirty="0" err="1" smtClean="0"/>
              <a:t>flowlines</a:t>
            </a:r>
            <a:r>
              <a:rPr lang="en-US" baseline="0" dirty="0" smtClean="0"/>
              <a:t> that shows the flow of water throughout a </a:t>
            </a:r>
            <a:r>
              <a:rPr lang="en-US" baseline="0" dirty="0" err="1" smtClean="0"/>
              <a:t>subbasin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C248E21-7F46-4D61-AF64-C370498FBD23}" type="slidenum">
              <a:rPr lang="en-US" smtClean="0"/>
              <a:t>2</a:t>
            </a:fld>
            <a:endParaRPr lang="en-US"/>
          </a:p>
        </p:txBody>
      </p:sp>
    </p:spTree>
    <p:extLst>
      <p:ext uri="{BB962C8B-B14F-4D97-AF65-F5344CB8AC3E}">
        <p14:creationId xmlns:p14="http://schemas.microsoft.com/office/powerpoint/2010/main" val="4291556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Points (known as point</a:t>
            </a:r>
            <a:r>
              <a:rPr lang="en-US" baseline="0" dirty="0" smtClean="0"/>
              <a:t> events) </a:t>
            </a:r>
            <a:r>
              <a:rPr lang="en-US" dirty="0" smtClean="0"/>
              <a:t>such as dams,</a:t>
            </a:r>
            <a:r>
              <a:rPr lang="en-US" baseline="0" dirty="0" smtClean="0"/>
              <a:t> </a:t>
            </a:r>
            <a:r>
              <a:rPr lang="en-US" baseline="0" dirty="0" err="1" smtClean="0"/>
              <a:t>streamgages</a:t>
            </a:r>
            <a:r>
              <a:rPr lang="en-US" baseline="0" dirty="0" smtClean="0"/>
              <a:t>, and diversions, are indexed to the stream network. Features attributed to lengths along a stream, such as an impaired reach, are represented as reach events. </a:t>
            </a:r>
            <a:r>
              <a:rPr lang="en-US" sz="1200" b="0" i="0" kern="1200" dirty="0" smtClean="0">
                <a:solidFill>
                  <a:schemeClr val="tx1"/>
                </a:solidFill>
                <a:effectLst/>
                <a:latin typeface="+mn-lt"/>
                <a:ea typeface="+mn-ea"/>
                <a:cs typeface="+mn-cs"/>
              </a:rPr>
              <a:t>The primary benefit of the trace functionality is to understand how the flow at a particular site of interest may be affected by upstream features or how downstream flow may be affected by existing or proposed activities at the selected site.</a:t>
            </a:r>
            <a:endParaRPr lang="en-US" dirty="0"/>
          </a:p>
        </p:txBody>
      </p:sp>
      <p:sp>
        <p:nvSpPr>
          <p:cNvPr id="4" name="Slide Number Placeholder 3"/>
          <p:cNvSpPr>
            <a:spLocks noGrp="1"/>
          </p:cNvSpPr>
          <p:nvPr>
            <p:ph type="sldNum" sz="quarter" idx="10"/>
          </p:nvPr>
        </p:nvSpPr>
        <p:spPr/>
        <p:txBody>
          <a:bodyPr/>
          <a:lstStyle/>
          <a:p>
            <a:fld id="{CC248E21-7F46-4D61-AF64-C370498FBD23}" type="slidenum">
              <a:rPr lang="en-US" smtClean="0"/>
              <a:t>3</a:t>
            </a:fld>
            <a:endParaRPr lang="en-US"/>
          </a:p>
        </p:txBody>
      </p:sp>
    </p:spTree>
    <p:extLst>
      <p:ext uri="{BB962C8B-B14F-4D97-AF65-F5344CB8AC3E}">
        <p14:creationId xmlns:p14="http://schemas.microsoft.com/office/powerpoint/2010/main" val="218340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Montana undergoing implementation. There</a:t>
            </a:r>
            <a:r>
              <a:rPr lang="en-US" baseline="0" dirty="0" smtClean="0"/>
              <a:t> is a s</a:t>
            </a:r>
            <a:r>
              <a:rPr lang="en-US" dirty="0" smtClean="0"/>
              <a:t>eparate application for Montana that allows users to obtain information for USGS data-collection stations.</a:t>
            </a:r>
          </a:p>
          <a:p>
            <a:endParaRPr lang="en-US" dirty="0"/>
          </a:p>
        </p:txBody>
      </p:sp>
      <p:sp>
        <p:nvSpPr>
          <p:cNvPr id="4" name="Slide Number Placeholder 3"/>
          <p:cNvSpPr>
            <a:spLocks noGrp="1"/>
          </p:cNvSpPr>
          <p:nvPr>
            <p:ph type="sldNum" sz="quarter" idx="10"/>
          </p:nvPr>
        </p:nvSpPr>
        <p:spPr/>
        <p:txBody>
          <a:bodyPr/>
          <a:lstStyle/>
          <a:p>
            <a:fld id="{CC248E21-7F46-4D61-AF64-C370498FBD23}" type="slidenum">
              <a:rPr lang="en-US" smtClean="0"/>
              <a:t>5</a:t>
            </a:fld>
            <a:endParaRPr lang="en-US"/>
          </a:p>
        </p:txBody>
      </p:sp>
    </p:spTree>
    <p:extLst>
      <p:ext uri="{BB962C8B-B14F-4D97-AF65-F5344CB8AC3E}">
        <p14:creationId xmlns:p14="http://schemas.microsoft.com/office/powerpoint/2010/main" val="84429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Montana, using the separate application, the user can access statistical information for specific stream gages, but the application lacks the watershed delineation, network tracing, estimating flows using regression equations, etc., capabilities of the </a:t>
            </a:r>
            <a:r>
              <a:rPr lang="en-US" baseline="0" dirty="0" err="1" smtClean="0"/>
              <a:t>StreamStats</a:t>
            </a:r>
            <a:r>
              <a:rPr lang="en-US" baseline="0" dirty="0" smtClean="0"/>
              <a:t> application.</a:t>
            </a:r>
            <a:endParaRPr lang="en-US" dirty="0"/>
          </a:p>
        </p:txBody>
      </p:sp>
      <p:sp>
        <p:nvSpPr>
          <p:cNvPr id="4" name="Slide Number Placeholder 3"/>
          <p:cNvSpPr>
            <a:spLocks noGrp="1"/>
          </p:cNvSpPr>
          <p:nvPr>
            <p:ph type="sldNum" sz="quarter" idx="10"/>
          </p:nvPr>
        </p:nvSpPr>
        <p:spPr/>
        <p:txBody>
          <a:bodyPr/>
          <a:lstStyle/>
          <a:p>
            <a:fld id="{CC248E21-7F46-4D61-AF64-C370498FBD23}" type="slidenum">
              <a:rPr lang="en-US" smtClean="0"/>
              <a:t>6</a:t>
            </a:fld>
            <a:endParaRPr lang="en-US"/>
          </a:p>
        </p:txBody>
      </p:sp>
    </p:spTree>
    <p:extLst>
      <p:ext uri="{BB962C8B-B14F-4D97-AF65-F5344CB8AC3E}">
        <p14:creationId xmlns:p14="http://schemas.microsoft.com/office/powerpoint/2010/main" val="2110854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t>
            </a:r>
            <a:r>
              <a:rPr lang="en-US" dirty="0" err="1" smtClean="0"/>
              <a:t>StreamStats</a:t>
            </a:r>
            <a:r>
              <a:rPr lang="en-US" baseline="0" dirty="0" smtClean="0"/>
              <a:t> hasn’t been implemented in your state, you can use the Utility Network Analyst toolbar in ArcGIS Desktop to perform some of the same functions. This will also require you to download the NHD data first. </a:t>
            </a:r>
            <a:r>
              <a:rPr lang="en-US" baseline="0" dirty="0" err="1" smtClean="0"/>
              <a:t>ArcHydro</a:t>
            </a:r>
            <a:r>
              <a:rPr lang="en-US" baseline="0" dirty="0" smtClean="0"/>
              <a:t>  tools are also available and have a lot of functionality associated with them.</a:t>
            </a:r>
            <a:endParaRPr lang="en-US" dirty="0"/>
          </a:p>
        </p:txBody>
      </p:sp>
      <p:sp>
        <p:nvSpPr>
          <p:cNvPr id="4" name="Slide Number Placeholder 3"/>
          <p:cNvSpPr>
            <a:spLocks noGrp="1"/>
          </p:cNvSpPr>
          <p:nvPr>
            <p:ph type="sldNum" sz="quarter" idx="10"/>
          </p:nvPr>
        </p:nvSpPr>
        <p:spPr/>
        <p:txBody>
          <a:bodyPr/>
          <a:lstStyle/>
          <a:p>
            <a:fld id="{CC248E21-7F46-4D61-AF64-C370498FBD23}" type="slidenum">
              <a:rPr lang="en-US" smtClean="0"/>
              <a:t>7</a:t>
            </a:fld>
            <a:endParaRPr lang="en-US"/>
          </a:p>
        </p:txBody>
      </p:sp>
    </p:spTree>
    <p:extLst>
      <p:ext uri="{BB962C8B-B14F-4D97-AF65-F5344CB8AC3E}">
        <p14:creationId xmlns:p14="http://schemas.microsoft.com/office/powerpoint/2010/main" val="3690724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application</a:t>
            </a:r>
            <a:r>
              <a:rPr lang="en-US" baseline="0" dirty="0" smtClean="0"/>
              <a:t> uses information from the NHD to inform its functionality, such as stream miles, number of dams in a watershed, among other information.</a:t>
            </a:r>
            <a:endParaRPr lang="en-US" dirty="0"/>
          </a:p>
        </p:txBody>
      </p:sp>
      <p:sp>
        <p:nvSpPr>
          <p:cNvPr id="4" name="Slide Number Placeholder 3"/>
          <p:cNvSpPr>
            <a:spLocks noGrp="1"/>
          </p:cNvSpPr>
          <p:nvPr>
            <p:ph type="sldNum" sz="quarter" idx="10"/>
          </p:nvPr>
        </p:nvSpPr>
        <p:spPr/>
        <p:txBody>
          <a:bodyPr/>
          <a:lstStyle/>
          <a:p>
            <a:fld id="{CC248E21-7F46-4D61-AF64-C370498FBD23}" type="slidenum">
              <a:rPr lang="en-US" smtClean="0"/>
              <a:t>8</a:t>
            </a:fld>
            <a:endParaRPr lang="en-US"/>
          </a:p>
        </p:txBody>
      </p:sp>
    </p:spTree>
    <p:extLst>
      <p:ext uri="{BB962C8B-B14F-4D97-AF65-F5344CB8AC3E}">
        <p14:creationId xmlns:p14="http://schemas.microsoft.com/office/powerpoint/2010/main" val="2423353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248E21-7F46-4D61-AF64-C370498FBD23}" type="slidenum">
              <a:rPr lang="en-US" smtClean="0"/>
              <a:t>9</a:t>
            </a:fld>
            <a:endParaRPr lang="en-US"/>
          </a:p>
        </p:txBody>
      </p:sp>
    </p:spTree>
    <p:extLst>
      <p:ext uri="{BB962C8B-B14F-4D97-AF65-F5344CB8AC3E}">
        <p14:creationId xmlns:p14="http://schemas.microsoft.com/office/powerpoint/2010/main" val="3340014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NHD serves as the source for geographic features for the USGS GIS data</a:t>
            </a:r>
            <a:r>
              <a:rPr lang="en-US" baseline="0" dirty="0" smtClean="0"/>
              <a:t> dictionary.</a:t>
            </a:r>
            <a:endParaRPr lang="en-US" dirty="0"/>
          </a:p>
        </p:txBody>
      </p:sp>
      <p:sp>
        <p:nvSpPr>
          <p:cNvPr id="4" name="Slide Number Placeholder 3"/>
          <p:cNvSpPr>
            <a:spLocks noGrp="1"/>
          </p:cNvSpPr>
          <p:nvPr>
            <p:ph type="sldNum" sz="quarter" idx="10"/>
          </p:nvPr>
        </p:nvSpPr>
        <p:spPr/>
        <p:txBody>
          <a:bodyPr/>
          <a:lstStyle/>
          <a:p>
            <a:fld id="{CC248E21-7F46-4D61-AF64-C370498FBD23}" type="slidenum">
              <a:rPr lang="en-US" smtClean="0"/>
              <a:t>10</a:t>
            </a:fld>
            <a:endParaRPr lang="en-US"/>
          </a:p>
        </p:txBody>
      </p:sp>
    </p:spTree>
    <p:extLst>
      <p:ext uri="{BB962C8B-B14F-4D97-AF65-F5344CB8AC3E}">
        <p14:creationId xmlns:p14="http://schemas.microsoft.com/office/powerpoint/2010/main" val="3704890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SPARROW relies on digital hydrologic network derived from the NHD and River Reach Files</a:t>
            </a:r>
            <a:r>
              <a:rPr lang="en-US" baseline="0" dirty="0" smtClean="0"/>
              <a:t> (RF1) to perform modeling.</a:t>
            </a:r>
            <a:endParaRPr lang="en-US" dirty="0"/>
          </a:p>
        </p:txBody>
      </p:sp>
      <p:sp>
        <p:nvSpPr>
          <p:cNvPr id="4" name="Slide Number Placeholder 3"/>
          <p:cNvSpPr>
            <a:spLocks noGrp="1"/>
          </p:cNvSpPr>
          <p:nvPr>
            <p:ph type="sldNum" sz="quarter" idx="10"/>
          </p:nvPr>
        </p:nvSpPr>
        <p:spPr/>
        <p:txBody>
          <a:bodyPr/>
          <a:lstStyle/>
          <a:p>
            <a:fld id="{CC248E21-7F46-4D61-AF64-C370498FBD23}" type="slidenum">
              <a:rPr lang="en-US" smtClean="0"/>
              <a:t>13</a:t>
            </a:fld>
            <a:endParaRPr lang="en-US"/>
          </a:p>
        </p:txBody>
      </p:sp>
    </p:spTree>
    <p:extLst>
      <p:ext uri="{BB962C8B-B14F-4D97-AF65-F5344CB8AC3E}">
        <p14:creationId xmlns:p14="http://schemas.microsoft.com/office/powerpoint/2010/main" val="3773203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AC10E2-D8CB-4F92-82EB-35082069F643}"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4163713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C10E2-D8CB-4F92-82EB-35082069F643}"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347700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C10E2-D8CB-4F92-82EB-35082069F643}"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96068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AC10E2-D8CB-4F92-82EB-35082069F643}"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1322047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AC10E2-D8CB-4F92-82EB-35082069F643}" type="datetimeFigureOut">
              <a:rPr lang="en-US" smtClean="0"/>
              <a:t>4/4/2014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260313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AC10E2-D8CB-4F92-82EB-35082069F643}"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1552458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AC10E2-D8CB-4F92-82EB-35082069F643}" type="datetimeFigureOut">
              <a:rPr lang="en-US" smtClean="0"/>
              <a:t>4/4/2014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3651510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AC10E2-D8CB-4F92-82EB-35082069F643}" type="datetimeFigureOut">
              <a:rPr lang="en-US" smtClean="0"/>
              <a:t>4/4/2014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262467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C10E2-D8CB-4F92-82EB-35082069F643}" type="datetimeFigureOut">
              <a:rPr lang="en-US" smtClean="0"/>
              <a:t>4/4/2014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223134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C10E2-D8CB-4F92-82EB-35082069F643}"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169257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AC10E2-D8CB-4F92-82EB-35082069F643}" type="datetimeFigureOut">
              <a:rPr lang="en-US" smtClean="0"/>
              <a:t>4/4/2014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AAE706-9479-4A22-B589-FB3815EA6236}" type="slidenum">
              <a:rPr lang="en-US" smtClean="0"/>
              <a:t>‹#›</a:t>
            </a:fld>
            <a:endParaRPr lang="en-US"/>
          </a:p>
        </p:txBody>
      </p:sp>
    </p:spTree>
    <p:extLst>
      <p:ext uri="{BB962C8B-B14F-4D97-AF65-F5344CB8AC3E}">
        <p14:creationId xmlns:p14="http://schemas.microsoft.com/office/powerpoint/2010/main" val="2191721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C10E2-D8CB-4F92-82EB-35082069F643}" type="datetimeFigureOut">
              <a:rPr lang="en-US" smtClean="0"/>
              <a:t>4/4/2014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AE706-9479-4A22-B589-FB3815EA6236}" type="slidenum">
              <a:rPr lang="en-US" smtClean="0"/>
              <a:t>‹#›</a:t>
            </a:fld>
            <a:endParaRPr lang="en-US"/>
          </a:p>
        </p:txBody>
      </p:sp>
    </p:spTree>
    <p:extLst>
      <p:ext uri="{BB962C8B-B14F-4D97-AF65-F5344CB8AC3E}">
        <p14:creationId xmlns:p14="http://schemas.microsoft.com/office/powerpoint/2010/main" val="3065071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00"/>
                </a:solidFill>
              </a:rPr>
              <a:t>NHD Products and Applications</a:t>
            </a:r>
            <a:endParaRPr lang="en-US" dirty="0">
              <a:solidFill>
                <a:srgbClr val="FFFF00"/>
              </a:solidFill>
            </a:endParaRPr>
          </a:p>
        </p:txBody>
      </p:sp>
      <p:sp>
        <p:nvSpPr>
          <p:cNvPr id="3" name="Subtitle 2"/>
          <p:cNvSpPr>
            <a:spLocks noGrp="1"/>
          </p:cNvSpPr>
          <p:nvPr>
            <p:ph type="subTitle" idx="1"/>
          </p:nvPr>
        </p:nvSpPr>
        <p:spPr/>
        <p:txBody>
          <a:bodyPr/>
          <a:lstStyle/>
          <a:p>
            <a:r>
              <a:rPr lang="en-US" dirty="0" err="1" smtClean="0">
                <a:solidFill>
                  <a:schemeClr val="bg1"/>
                </a:solidFill>
              </a:rPr>
              <a:t>InterMountain</a:t>
            </a:r>
            <a:r>
              <a:rPr lang="en-US" dirty="0" smtClean="0">
                <a:solidFill>
                  <a:schemeClr val="bg1"/>
                </a:solidFill>
              </a:rPr>
              <a:t> GIS 2014</a:t>
            </a:r>
          </a:p>
          <a:p>
            <a:r>
              <a:rPr lang="en-US" dirty="0" smtClean="0">
                <a:solidFill>
                  <a:schemeClr val="bg1"/>
                </a:solidFill>
              </a:rPr>
              <a:t>NHD Workshop</a:t>
            </a:r>
          </a:p>
          <a:p>
            <a:r>
              <a:rPr lang="en-US" dirty="0" smtClean="0">
                <a:solidFill>
                  <a:schemeClr val="bg1"/>
                </a:solidFill>
              </a:rPr>
              <a:t>April 7, 2014</a:t>
            </a:r>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52400"/>
            <a:ext cx="1827193" cy="811633"/>
          </a:xfrm>
          <a:prstGeom prst="rect">
            <a:avLst/>
          </a:prstGeom>
        </p:spPr>
      </p:pic>
    </p:spTree>
    <p:extLst>
      <p:ext uri="{BB962C8B-B14F-4D97-AF65-F5344CB8AC3E}">
        <p14:creationId xmlns:p14="http://schemas.microsoft.com/office/powerpoint/2010/main" val="1140144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USFS NRIS Water Module</a:t>
            </a:r>
            <a:endParaRPr lang="en-US" dirty="0">
              <a:solidFill>
                <a:srgbClr val="FFFF00"/>
              </a:solidFill>
            </a:endParaRPr>
          </a:p>
        </p:txBody>
      </p:sp>
      <p:sp>
        <p:nvSpPr>
          <p:cNvPr id="4" name="Content Placeholder 3"/>
          <p:cNvSpPr>
            <a:spLocks noGrp="1"/>
          </p:cNvSpPr>
          <p:nvPr>
            <p:ph sz="half" idx="1"/>
          </p:nvPr>
        </p:nvSpPr>
        <p:spPr/>
        <p:txBody>
          <a:bodyPr/>
          <a:lstStyle/>
          <a:p>
            <a:r>
              <a:rPr lang="en-US" dirty="0" smtClean="0">
                <a:solidFill>
                  <a:schemeClr val="bg1"/>
                </a:solidFill>
              </a:rPr>
              <a:t>Database and set of applications for managing </a:t>
            </a:r>
            <a:r>
              <a:rPr lang="en-US" dirty="0" err="1" smtClean="0">
                <a:solidFill>
                  <a:schemeClr val="bg1"/>
                </a:solidFill>
              </a:rPr>
              <a:t>acquatic</a:t>
            </a:r>
            <a:r>
              <a:rPr lang="en-US" dirty="0" smtClean="0">
                <a:solidFill>
                  <a:schemeClr val="bg1"/>
                </a:solidFill>
              </a:rPr>
              <a:t> resource information</a:t>
            </a:r>
          </a:p>
          <a:p>
            <a:r>
              <a:rPr lang="en-US" dirty="0" smtClean="0">
                <a:solidFill>
                  <a:schemeClr val="bg1"/>
                </a:solidFill>
              </a:rPr>
              <a:t>NHD provides the data model for hydrography</a:t>
            </a:r>
          </a:p>
        </p:txBody>
      </p:sp>
      <p:sp>
        <p:nvSpPr>
          <p:cNvPr id="5" name="Content Placeholder 4"/>
          <p:cNvSpPr>
            <a:spLocks noGrp="1"/>
          </p:cNvSpPr>
          <p:nvPr>
            <p:ph sz="half" idx="2"/>
          </p:nvPr>
        </p:nvSpPr>
        <p:spPr/>
        <p:txBody>
          <a:bodyPr/>
          <a:lstStyle/>
          <a:p>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051990"/>
            <a:ext cx="4725715" cy="3586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28600" y="6324600"/>
            <a:ext cx="3791423" cy="369332"/>
          </a:xfrm>
          <a:prstGeom prst="rect">
            <a:avLst/>
          </a:prstGeom>
        </p:spPr>
        <p:txBody>
          <a:bodyPr wrap="none">
            <a:spAutoFit/>
          </a:bodyPr>
          <a:lstStyle/>
          <a:p>
            <a:r>
              <a:rPr lang="en-US" dirty="0" smtClean="0">
                <a:solidFill>
                  <a:schemeClr val="bg1"/>
                </a:solidFill>
              </a:rPr>
              <a:t>http://www.fs.fed.us/nrm/index.shtml</a:t>
            </a:r>
            <a:endParaRPr lang="en-US" dirty="0">
              <a:solidFill>
                <a:schemeClr val="bg1"/>
              </a:solidFill>
            </a:endParaRPr>
          </a:p>
        </p:txBody>
      </p:sp>
    </p:spTree>
    <p:extLst>
      <p:ext uri="{BB962C8B-B14F-4D97-AF65-F5344CB8AC3E}">
        <p14:creationId xmlns:p14="http://schemas.microsoft.com/office/powerpoint/2010/main" val="395240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NHDPlus</a:t>
            </a:r>
            <a:endParaRPr lang="en-US" dirty="0">
              <a:solidFill>
                <a:srgbClr val="FFFF00"/>
              </a:solidFill>
            </a:endParaRPr>
          </a:p>
        </p:txBody>
      </p:sp>
      <p:sp>
        <p:nvSpPr>
          <p:cNvPr id="3" name="Content Placeholder 2"/>
          <p:cNvSpPr>
            <a:spLocks noGrp="1"/>
          </p:cNvSpPr>
          <p:nvPr>
            <p:ph sz="half" idx="1"/>
          </p:nvPr>
        </p:nvSpPr>
        <p:spPr/>
        <p:txBody>
          <a:bodyPr>
            <a:normAutofit/>
          </a:bodyPr>
          <a:lstStyle/>
          <a:p>
            <a:r>
              <a:rPr lang="en-US" dirty="0" smtClean="0">
                <a:solidFill>
                  <a:schemeClr val="bg1"/>
                </a:solidFill>
              </a:rPr>
              <a:t>Geospatial, hydrologic framework dataset</a:t>
            </a:r>
          </a:p>
          <a:p>
            <a:r>
              <a:rPr lang="en-US" dirty="0" smtClean="0">
                <a:solidFill>
                  <a:schemeClr val="bg1"/>
                </a:solidFill>
              </a:rPr>
              <a:t>Uses value-added attributes (VAA) for network navigation</a:t>
            </a:r>
          </a:p>
          <a:p>
            <a:r>
              <a:rPr lang="en-US" dirty="0" smtClean="0">
                <a:solidFill>
                  <a:schemeClr val="bg1"/>
                </a:solidFill>
              </a:rPr>
              <a:t>Integrates NHD with NED and WBD</a:t>
            </a:r>
          </a:p>
          <a:p>
            <a:r>
              <a:rPr lang="en-US" dirty="0" smtClean="0">
                <a:solidFill>
                  <a:schemeClr val="bg1"/>
                </a:solidFill>
              </a:rPr>
              <a:t>Uses medium resolution NHD</a:t>
            </a:r>
          </a:p>
          <a:p>
            <a:endParaRPr lang="en-US" dirty="0"/>
          </a:p>
        </p:txBody>
      </p:sp>
      <p:sp>
        <p:nvSpPr>
          <p:cNvPr id="4" name="Content Placeholder 3"/>
          <p:cNvSpPr>
            <a:spLocks noGrp="1"/>
          </p:cNvSpPr>
          <p:nvPr>
            <p:ph sz="half" idx="2"/>
          </p:nvPr>
        </p:nvSpPr>
        <p:spPr/>
        <p:txBody>
          <a:bodyPr>
            <a:normAutofit/>
          </a:bodyPr>
          <a:lstStyle/>
          <a:p>
            <a:r>
              <a:rPr lang="en-US" dirty="0" smtClean="0">
                <a:solidFill>
                  <a:schemeClr val="bg1"/>
                </a:solidFill>
              </a:rPr>
              <a:t>Includes elevation-derived catchments</a:t>
            </a:r>
          </a:p>
          <a:p>
            <a:r>
              <a:rPr lang="en-US" dirty="0" smtClean="0">
                <a:solidFill>
                  <a:schemeClr val="bg1"/>
                </a:solidFill>
              </a:rPr>
              <a:t>Many water quality databases linked to </a:t>
            </a:r>
            <a:r>
              <a:rPr lang="en-US" dirty="0" err="1" smtClean="0">
                <a:solidFill>
                  <a:schemeClr val="bg1"/>
                </a:solidFill>
              </a:rPr>
              <a:t>NHDPlus</a:t>
            </a:r>
            <a:endParaRPr lang="en-US" dirty="0" smtClean="0">
              <a:solidFill>
                <a:schemeClr val="bg1"/>
              </a:solidFill>
            </a:endParaRPr>
          </a:p>
          <a:p>
            <a:pPr lvl="1"/>
            <a:r>
              <a:rPr lang="en-US" dirty="0" smtClean="0">
                <a:solidFill>
                  <a:schemeClr val="bg1"/>
                </a:solidFill>
              </a:rPr>
              <a:t>Stream gaging stations</a:t>
            </a:r>
          </a:p>
          <a:p>
            <a:pPr lvl="1"/>
            <a:r>
              <a:rPr lang="en-US" dirty="0" smtClean="0">
                <a:solidFill>
                  <a:schemeClr val="bg1"/>
                </a:solidFill>
              </a:rPr>
              <a:t>Water quality monitoring sites</a:t>
            </a:r>
          </a:p>
          <a:p>
            <a:pPr lvl="1"/>
            <a:r>
              <a:rPr lang="en-US" dirty="0" smtClean="0">
                <a:solidFill>
                  <a:schemeClr val="bg1"/>
                </a:solidFill>
              </a:rPr>
              <a:t>Impaired waters</a:t>
            </a:r>
            <a:endParaRPr lang="en-US" dirty="0">
              <a:solidFill>
                <a:schemeClr val="bg1"/>
              </a:solidFill>
            </a:endParaRPr>
          </a:p>
        </p:txBody>
      </p:sp>
      <p:sp>
        <p:nvSpPr>
          <p:cNvPr id="5" name="Rectangle 4"/>
          <p:cNvSpPr/>
          <p:nvPr/>
        </p:nvSpPr>
        <p:spPr>
          <a:xfrm>
            <a:off x="152400" y="6324600"/>
            <a:ext cx="4266104" cy="369332"/>
          </a:xfrm>
          <a:prstGeom prst="rect">
            <a:avLst/>
          </a:prstGeom>
        </p:spPr>
        <p:txBody>
          <a:bodyPr wrap="none">
            <a:spAutoFit/>
          </a:bodyPr>
          <a:lstStyle/>
          <a:p>
            <a:r>
              <a:rPr lang="en-US" dirty="0" smtClean="0">
                <a:solidFill>
                  <a:schemeClr val="bg1"/>
                </a:solidFill>
              </a:rPr>
              <a:t>http://www.horizon-systems.com/nhdplus/</a:t>
            </a:r>
            <a:endParaRPr lang="en-US" dirty="0">
              <a:solidFill>
                <a:schemeClr val="bg1"/>
              </a:solidFill>
            </a:endParaRPr>
          </a:p>
        </p:txBody>
      </p:sp>
    </p:spTree>
    <p:extLst>
      <p:ext uri="{BB962C8B-B14F-4D97-AF65-F5344CB8AC3E}">
        <p14:creationId xmlns:p14="http://schemas.microsoft.com/office/powerpoint/2010/main" val="22087459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Streamer</a:t>
            </a:r>
            <a:endParaRPr lang="en-US" dirty="0">
              <a:solidFill>
                <a:srgbClr val="FFFF00"/>
              </a:solidFill>
            </a:endParaRPr>
          </a:p>
        </p:txBody>
      </p:sp>
      <p:sp>
        <p:nvSpPr>
          <p:cNvPr id="3" name="Content Placeholder 2"/>
          <p:cNvSpPr>
            <a:spLocks noGrp="1"/>
          </p:cNvSpPr>
          <p:nvPr>
            <p:ph sz="half" idx="1"/>
          </p:nvPr>
        </p:nvSpPr>
        <p:spPr/>
        <p:txBody>
          <a:bodyPr/>
          <a:lstStyle/>
          <a:p>
            <a:r>
              <a:rPr lang="en-US" dirty="0" smtClean="0">
                <a:solidFill>
                  <a:schemeClr val="bg1"/>
                </a:solidFill>
              </a:rPr>
              <a:t>Utilizes </a:t>
            </a:r>
            <a:r>
              <a:rPr lang="en-US" dirty="0" err="1" smtClean="0">
                <a:solidFill>
                  <a:schemeClr val="bg1"/>
                </a:solidFill>
              </a:rPr>
              <a:t>NHDPlus</a:t>
            </a:r>
            <a:r>
              <a:rPr lang="en-US" dirty="0" smtClean="0">
                <a:solidFill>
                  <a:schemeClr val="bg1"/>
                </a:solidFill>
              </a:rPr>
              <a:t> and medium resolution NHD</a:t>
            </a:r>
          </a:p>
          <a:p>
            <a:r>
              <a:rPr lang="en-US" dirty="0" smtClean="0">
                <a:solidFill>
                  <a:schemeClr val="bg1"/>
                </a:solidFill>
              </a:rPr>
              <a:t>Easy user interface to map network tracing and generate report for each trace</a:t>
            </a:r>
          </a:p>
          <a:p>
            <a:r>
              <a:rPr lang="en-US" dirty="0" smtClean="0">
                <a:solidFill>
                  <a:schemeClr val="bg1"/>
                </a:solidFill>
              </a:rPr>
              <a:t>Generalized to one million-scale</a:t>
            </a:r>
          </a:p>
          <a:p>
            <a:endParaRPr lang="en-US" dirty="0"/>
          </a:p>
        </p:txBody>
      </p:sp>
      <p:sp>
        <p:nvSpPr>
          <p:cNvPr id="4" name="Content Placeholder 3"/>
          <p:cNvSpPr>
            <a:spLocks noGrp="1"/>
          </p:cNvSpPr>
          <p:nvPr>
            <p:ph sz="half" idx="2"/>
          </p:nvPr>
        </p:nvSpPr>
        <p:spPr/>
        <p:txBody>
          <a:bodyPr/>
          <a:lstStyle/>
          <a:p>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4187864"/>
            <a:ext cx="4739368"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35465" y="6445819"/>
            <a:ext cx="8475133" cy="369332"/>
          </a:xfrm>
          <a:prstGeom prst="rect">
            <a:avLst/>
          </a:prstGeom>
        </p:spPr>
        <p:txBody>
          <a:bodyPr wrap="square">
            <a:spAutoFit/>
          </a:bodyPr>
          <a:lstStyle/>
          <a:p>
            <a:r>
              <a:rPr lang="en-US" dirty="0" smtClean="0">
                <a:solidFill>
                  <a:schemeClr val="bg1"/>
                </a:solidFill>
              </a:rPr>
              <a:t>http://nationalatlas.gov/streamer/Streamer/streamer.html</a:t>
            </a:r>
            <a:endParaRPr lang="en-US" dirty="0">
              <a:solidFill>
                <a:schemeClr val="bg1"/>
              </a:solidFill>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200" y="1066800"/>
            <a:ext cx="36576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4193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SPARROW – Spatially Referenced Regressions on Watershed attributes</a:t>
            </a:r>
            <a:endParaRPr lang="en-US" dirty="0">
              <a:solidFill>
                <a:srgbClr val="FFFF00"/>
              </a:solidFill>
            </a:endParaRPr>
          </a:p>
        </p:txBody>
      </p:sp>
      <p:sp>
        <p:nvSpPr>
          <p:cNvPr id="3" name="Content Placeholder 2"/>
          <p:cNvSpPr>
            <a:spLocks noGrp="1"/>
          </p:cNvSpPr>
          <p:nvPr>
            <p:ph sz="half" idx="1"/>
          </p:nvPr>
        </p:nvSpPr>
        <p:spPr/>
        <p:txBody>
          <a:bodyPr>
            <a:normAutofit fontScale="92500" lnSpcReduction="10000"/>
          </a:bodyPr>
          <a:lstStyle/>
          <a:p>
            <a:r>
              <a:rPr lang="en-US" dirty="0" smtClean="0">
                <a:solidFill>
                  <a:schemeClr val="bg1"/>
                </a:solidFill>
              </a:rPr>
              <a:t>Establishes links between water quality and constituent sources</a:t>
            </a:r>
          </a:p>
          <a:p>
            <a:r>
              <a:rPr lang="en-US" dirty="0" smtClean="0">
                <a:solidFill>
                  <a:schemeClr val="bg1"/>
                </a:solidFill>
              </a:rPr>
              <a:t>Tracks transport of constituents</a:t>
            </a:r>
          </a:p>
          <a:p>
            <a:r>
              <a:rPr lang="en-US" dirty="0" smtClean="0">
                <a:solidFill>
                  <a:schemeClr val="bg1"/>
                </a:solidFill>
              </a:rPr>
              <a:t>Assesses natural processes affecting constituents while being transported</a:t>
            </a:r>
          </a:p>
          <a:p>
            <a:r>
              <a:rPr lang="en-US" dirty="0" smtClean="0">
                <a:solidFill>
                  <a:schemeClr val="bg1"/>
                </a:solidFill>
              </a:rPr>
              <a:t>Predicts changes in water quality</a:t>
            </a:r>
            <a:endParaRPr lang="en-US" dirty="0">
              <a:solidFill>
                <a:schemeClr val="bg1"/>
              </a:solidFill>
            </a:endParaRPr>
          </a:p>
        </p:txBody>
      </p:sp>
      <p:sp>
        <p:nvSpPr>
          <p:cNvPr id="4" name="Content Placeholder 3"/>
          <p:cNvSpPr>
            <a:spLocks noGrp="1"/>
          </p:cNvSpPr>
          <p:nvPr>
            <p:ph sz="half" idx="2"/>
          </p:nvPr>
        </p:nvSpPr>
        <p:spPr/>
        <p:txBody>
          <a:bodyPr>
            <a:normAutofit fontScale="92500" lnSpcReduction="10000"/>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47800"/>
            <a:ext cx="3253798" cy="5291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2400" y="6370135"/>
            <a:ext cx="3853427" cy="369332"/>
          </a:xfrm>
          <a:prstGeom prst="rect">
            <a:avLst/>
          </a:prstGeom>
        </p:spPr>
        <p:txBody>
          <a:bodyPr wrap="none">
            <a:spAutoFit/>
          </a:bodyPr>
          <a:lstStyle/>
          <a:p>
            <a:r>
              <a:rPr lang="en-US" dirty="0">
                <a:solidFill>
                  <a:schemeClr val="bg1"/>
                </a:solidFill>
              </a:rPr>
              <a:t>http://water.usgs.gov/nawqa/sparrow/</a:t>
            </a:r>
          </a:p>
        </p:txBody>
      </p:sp>
    </p:spTree>
    <p:extLst>
      <p:ext uri="{BB962C8B-B14F-4D97-AF65-F5344CB8AC3E}">
        <p14:creationId xmlns:p14="http://schemas.microsoft.com/office/powerpoint/2010/main" val="1253015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FFFF00"/>
                </a:solidFill>
              </a:rPr>
              <a:t>Summary</a:t>
            </a:r>
            <a:endParaRPr lang="en-US" dirty="0">
              <a:solidFill>
                <a:srgbClr val="FFFF00"/>
              </a:solidFill>
            </a:endParaRPr>
          </a:p>
        </p:txBody>
      </p:sp>
      <p:sp>
        <p:nvSpPr>
          <p:cNvPr id="6" name="Content Placeholder 5"/>
          <p:cNvSpPr>
            <a:spLocks noGrp="1"/>
          </p:cNvSpPr>
          <p:nvPr>
            <p:ph idx="1"/>
          </p:nvPr>
        </p:nvSpPr>
        <p:spPr/>
        <p:txBody>
          <a:bodyPr>
            <a:normAutofit lnSpcReduction="10000"/>
          </a:bodyPr>
          <a:lstStyle/>
          <a:p>
            <a:r>
              <a:rPr lang="en-US" dirty="0" smtClean="0">
                <a:solidFill>
                  <a:schemeClr val="bg1"/>
                </a:solidFill>
              </a:rPr>
              <a:t>NHD is used in a variety of applications</a:t>
            </a:r>
          </a:p>
          <a:p>
            <a:r>
              <a:rPr lang="en-US" dirty="0" smtClean="0">
                <a:solidFill>
                  <a:schemeClr val="bg1"/>
                </a:solidFill>
              </a:rPr>
              <a:t>Multiple state and federal agencies utilize NHD in their applications</a:t>
            </a:r>
          </a:p>
          <a:p>
            <a:r>
              <a:rPr lang="en-US" dirty="0" smtClean="0">
                <a:solidFill>
                  <a:schemeClr val="bg1"/>
                </a:solidFill>
              </a:rPr>
              <a:t>Examples of research areas and analysis utilizing the NHD </a:t>
            </a:r>
          </a:p>
          <a:p>
            <a:pPr lvl="1"/>
            <a:r>
              <a:rPr lang="en-US" dirty="0" smtClean="0">
                <a:solidFill>
                  <a:schemeClr val="bg1"/>
                </a:solidFill>
              </a:rPr>
              <a:t>Water quality</a:t>
            </a:r>
          </a:p>
          <a:p>
            <a:pPr lvl="1"/>
            <a:r>
              <a:rPr lang="en-US" dirty="0" smtClean="0">
                <a:solidFill>
                  <a:schemeClr val="bg1"/>
                </a:solidFill>
              </a:rPr>
              <a:t>Fish passage</a:t>
            </a:r>
          </a:p>
          <a:p>
            <a:pPr lvl="1"/>
            <a:r>
              <a:rPr lang="en-US" dirty="0" smtClean="0">
                <a:solidFill>
                  <a:schemeClr val="bg1"/>
                </a:solidFill>
              </a:rPr>
              <a:t>Network tracing</a:t>
            </a:r>
          </a:p>
          <a:p>
            <a:pPr lvl="1"/>
            <a:r>
              <a:rPr lang="en-US" dirty="0" smtClean="0">
                <a:solidFill>
                  <a:schemeClr val="bg1"/>
                </a:solidFill>
              </a:rPr>
              <a:t>Resource management</a:t>
            </a:r>
            <a:endParaRPr lang="en-US" dirty="0">
              <a:solidFill>
                <a:schemeClr val="bg1"/>
              </a:solidFill>
            </a:endParaRPr>
          </a:p>
        </p:txBody>
      </p:sp>
    </p:spTree>
    <p:extLst>
      <p:ext uri="{BB962C8B-B14F-4D97-AF65-F5344CB8AC3E}">
        <p14:creationId xmlns:p14="http://schemas.microsoft.com/office/powerpoint/2010/main" val="1423876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rPr>
              <a:t>USGS Featured Applications</a:t>
            </a:r>
            <a:endParaRPr lang="en-US" dirty="0">
              <a:solidFill>
                <a:srgbClr val="FFFF00"/>
              </a:solidFill>
            </a:endParaRPr>
          </a:p>
        </p:txBody>
      </p:sp>
      <p:sp>
        <p:nvSpPr>
          <p:cNvPr id="5" name="Rectangle 4"/>
          <p:cNvSpPr/>
          <p:nvPr/>
        </p:nvSpPr>
        <p:spPr>
          <a:xfrm>
            <a:off x="152400" y="6400800"/>
            <a:ext cx="3865354" cy="369332"/>
          </a:xfrm>
          <a:prstGeom prst="rect">
            <a:avLst/>
          </a:prstGeom>
        </p:spPr>
        <p:txBody>
          <a:bodyPr wrap="none">
            <a:spAutoFit/>
          </a:bodyPr>
          <a:lstStyle/>
          <a:p>
            <a:r>
              <a:rPr lang="en-US" dirty="0" smtClean="0">
                <a:solidFill>
                  <a:schemeClr val="bg1"/>
                </a:solidFill>
              </a:rPr>
              <a:t>http://nhd.usgs.gov/applications.html#</a:t>
            </a:r>
            <a:endParaRPr lang="en-US"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85684"/>
            <a:ext cx="8458200" cy="5232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2436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solidFill>
                  <a:srgbClr val="FFFF00"/>
                </a:solidFill>
              </a:rPr>
              <a:t>StreamStats</a:t>
            </a:r>
            <a:endParaRPr lang="en-US" dirty="0">
              <a:solidFill>
                <a:srgbClr val="FFFF00"/>
              </a:solidFill>
            </a:endParaRPr>
          </a:p>
        </p:txBody>
      </p:sp>
      <p:sp>
        <p:nvSpPr>
          <p:cNvPr id="5" name="Content Placeholder 4"/>
          <p:cNvSpPr>
            <a:spLocks noGrp="1"/>
          </p:cNvSpPr>
          <p:nvPr>
            <p:ph idx="1"/>
          </p:nvPr>
        </p:nvSpPr>
        <p:spPr/>
        <p:txBody>
          <a:bodyPr/>
          <a:lstStyle/>
          <a:p>
            <a:r>
              <a:rPr lang="en-US" dirty="0" smtClean="0">
                <a:solidFill>
                  <a:schemeClr val="bg1"/>
                </a:solidFill>
              </a:rPr>
              <a:t>Analyzes stream network upstream and downstream from a user-selected point (network tracing)</a:t>
            </a:r>
          </a:p>
          <a:p>
            <a:r>
              <a:rPr lang="en-US" dirty="0" smtClean="0">
                <a:solidFill>
                  <a:schemeClr val="bg1"/>
                </a:solidFill>
              </a:rPr>
              <a:t>Digital stream network – connected set of points (junctions) and lines (edges) that supports tracing functions</a:t>
            </a:r>
          </a:p>
        </p:txBody>
      </p:sp>
      <p:sp>
        <p:nvSpPr>
          <p:cNvPr id="6" name="Rectangle 5"/>
          <p:cNvSpPr/>
          <p:nvPr/>
        </p:nvSpPr>
        <p:spPr>
          <a:xfrm>
            <a:off x="152400" y="6400800"/>
            <a:ext cx="3852593" cy="369332"/>
          </a:xfrm>
          <a:prstGeom prst="rect">
            <a:avLst/>
          </a:prstGeom>
        </p:spPr>
        <p:txBody>
          <a:bodyPr wrap="none">
            <a:spAutoFit/>
          </a:bodyPr>
          <a:lstStyle/>
          <a:p>
            <a:r>
              <a:rPr lang="en-US" dirty="0" smtClean="0">
                <a:solidFill>
                  <a:schemeClr val="bg1"/>
                </a:solidFill>
              </a:rPr>
              <a:t>http://streamstats.usgs.gov/index.html</a:t>
            </a:r>
            <a:endParaRPr lang="en-US" dirty="0">
              <a:solidFill>
                <a:schemeClr val="bg1"/>
              </a:solidFill>
            </a:endParaRPr>
          </a:p>
        </p:txBody>
      </p:sp>
    </p:spTree>
    <p:extLst>
      <p:ext uri="{BB962C8B-B14F-4D97-AF65-F5344CB8AC3E}">
        <p14:creationId xmlns:p14="http://schemas.microsoft.com/office/powerpoint/2010/main" val="131722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rPr>
              <a:t>StreamStats</a:t>
            </a:r>
            <a:endParaRPr lang="en-US" dirty="0">
              <a:solidFill>
                <a:srgbClr val="FFFF00"/>
              </a:solidFill>
            </a:endParaRPr>
          </a:p>
        </p:txBody>
      </p:sp>
      <p:sp>
        <p:nvSpPr>
          <p:cNvPr id="3" name="Content Placeholder 2"/>
          <p:cNvSpPr>
            <a:spLocks noGrp="1"/>
          </p:cNvSpPr>
          <p:nvPr>
            <p:ph idx="1"/>
          </p:nvPr>
        </p:nvSpPr>
        <p:spPr/>
        <p:txBody>
          <a:bodyPr/>
          <a:lstStyle/>
          <a:p>
            <a:endParaRPr lang="en-US" dirty="0" smtClean="0"/>
          </a:p>
          <a:p>
            <a:r>
              <a:rPr lang="en-US" dirty="0" smtClean="0">
                <a:solidFill>
                  <a:schemeClr val="bg1"/>
                </a:solidFill>
              </a:rPr>
              <a:t>Three data model components</a:t>
            </a:r>
          </a:p>
          <a:p>
            <a:pPr lvl="1"/>
            <a:r>
              <a:rPr lang="en-US" dirty="0" smtClean="0">
                <a:solidFill>
                  <a:schemeClr val="bg1"/>
                </a:solidFill>
              </a:rPr>
              <a:t>Geographic (</a:t>
            </a:r>
            <a:r>
              <a:rPr lang="en-US" dirty="0" err="1" smtClean="0">
                <a:solidFill>
                  <a:schemeClr val="bg1"/>
                </a:solidFill>
              </a:rPr>
              <a:t>x,y,z</a:t>
            </a:r>
            <a:r>
              <a:rPr lang="en-US" dirty="0" smtClean="0">
                <a:solidFill>
                  <a:schemeClr val="bg1"/>
                </a:solidFill>
              </a:rPr>
              <a:t>)</a:t>
            </a:r>
          </a:p>
          <a:p>
            <a:pPr lvl="1"/>
            <a:r>
              <a:rPr lang="en-US" dirty="0" smtClean="0">
                <a:solidFill>
                  <a:schemeClr val="bg1"/>
                </a:solidFill>
              </a:rPr>
              <a:t>Logical (point-line topology connections</a:t>
            </a:r>
          </a:p>
          <a:p>
            <a:pPr lvl="1"/>
            <a:r>
              <a:rPr lang="en-US" dirty="0" smtClean="0">
                <a:solidFill>
                  <a:schemeClr val="bg1"/>
                </a:solidFill>
              </a:rPr>
              <a:t>Addressing (position m along the line) </a:t>
            </a:r>
          </a:p>
        </p:txBody>
      </p:sp>
      <p:sp>
        <p:nvSpPr>
          <p:cNvPr id="4" name="Rectangle 3"/>
          <p:cNvSpPr/>
          <p:nvPr/>
        </p:nvSpPr>
        <p:spPr>
          <a:xfrm>
            <a:off x="76200" y="6465332"/>
            <a:ext cx="8763000" cy="369332"/>
          </a:xfrm>
          <a:prstGeom prst="rect">
            <a:avLst/>
          </a:prstGeom>
        </p:spPr>
        <p:txBody>
          <a:bodyPr wrap="square">
            <a:spAutoFit/>
          </a:bodyPr>
          <a:lstStyle/>
          <a:p>
            <a:r>
              <a:rPr lang="en-US" dirty="0" smtClean="0">
                <a:solidFill>
                  <a:schemeClr val="bg1"/>
                </a:solidFill>
              </a:rPr>
              <a:t>http://daisy.ccny.cuny.edu/~michael/Courses/CE_G0800/Lecture_07_NetworkAnalysis.pdf</a:t>
            </a:r>
            <a:endParaRPr lang="en-US" dirty="0">
              <a:solidFill>
                <a:schemeClr val="bg1"/>
              </a:solidFill>
            </a:endParaRPr>
          </a:p>
        </p:txBody>
      </p:sp>
    </p:spTree>
    <p:extLst>
      <p:ext uri="{BB962C8B-B14F-4D97-AF65-F5344CB8AC3E}">
        <p14:creationId xmlns:p14="http://schemas.microsoft.com/office/powerpoint/2010/main" val="2944705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solidFill>
                  <a:srgbClr val="FFFF00"/>
                </a:solidFill>
              </a:rPr>
              <a:t>StreamStats</a:t>
            </a:r>
            <a:r>
              <a:rPr lang="en-US" dirty="0" smtClean="0">
                <a:solidFill>
                  <a:srgbClr val="FFFF00"/>
                </a:solidFill>
              </a:rPr>
              <a:t> by State</a:t>
            </a:r>
            <a:endParaRPr lang="en-US" dirty="0">
              <a:solidFill>
                <a:srgbClr val="FFFF00"/>
              </a:solidFill>
            </a:endParaRPr>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32467"/>
            <a:ext cx="4495800"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1204" y="2209800"/>
            <a:ext cx="434929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9095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rPr>
              <a:t>Network Navigation</a:t>
            </a:r>
            <a:endParaRPr lang="en-US" dirty="0">
              <a:solidFill>
                <a:srgbClr val="FFFF00"/>
              </a:solidFill>
            </a:endParaRPr>
          </a:p>
        </p:txBody>
      </p:sp>
      <p:sp>
        <p:nvSpPr>
          <p:cNvPr id="6" name="Content Placeholder 5"/>
          <p:cNvSpPr>
            <a:spLocks noGrp="1"/>
          </p:cNvSpPr>
          <p:nvPr>
            <p:ph sz="half" idx="1"/>
          </p:nvPr>
        </p:nvSpPr>
        <p:spPr/>
        <p:txBody>
          <a:bodyPr/>
          <a:lstStyle/>
          <a:p>
            <a:r>
              <a:rPr lang="en-US" dirty="0" smtClean="0">
                <a:solidFill>
                  <a:schemeClr val="bg1"/>
                </a:solidFill>
              </a:rPr>
              <a:t>Separate application</a:t>
            </a:r>
            <a:endParaRPr lang="en-US" dirty="0">
              <a:solidFill>
                <a:schemeClr val="bg1"/>
              </a:solidFill>
            </a:endParaRPr>
          </a:p>
        </p:txBody>
      </p:sp>
      <p:sp>
        <p:nvSpPr>
          <p:cNvPr id="7" name="Content Placeholder 6"/>
          <p:cNvSpPr>
            <a:spLocks noGrp="1"/>
          </p:cNvSpPr>
          <p:nvPr>
            <p:ph sz="half" idx="2"/>
          </p:nvPr>
        </p:nvSpPr>
        <p:spPr/>
        <p:txBody>
          <a:bodyPr/>
          <a:lstStyle/>
          <a:p>
            <a:r>
              <a:rPr lang="en-US" dirty="0" err="1" smtClean="0">
                <a:solidFill>
                  <a:schemeClr val="bg1"/>
                </a:solidFill>
              </a:rPr>
              <a:t>StreamStats</a:t>
            </a:r>
            <a:r>
              <a:rPr lang="en-US" dirty="0" smtClean="0">
                <a:solidFill>
                  <a:schemeClr val="bg1"/>
                </a:solidFill>
              </a:rPr>
              <a:t> application</a:t>
            </a:r>
            <a:endParaRPr lang="en-US"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62200"/>
            <a:ext cx="4377559"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2133" y="2438400"/>
            <a:ext cx="4114800" cy="3305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3705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ArcGIS Desktop</a:t>
            </a:r>
            <a:endParaRPr lang="en-US" dirty="0">
              <a:solidFill>
                <a:srgbClr val="FFFF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6396404"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362" y="3733800"/>
            <a:ext cx="604837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492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FFFF00"/>
                </a:solidFill>
              </a:rPr>
              <a:t>GeoFIN</a:t>
            </a:r>
            <a:r>
              <a:rPr lang="en-US" dirty="0" smtClean="0">
                <a:solidFill>
                  <a:srgbClr val="FFFF00"/>
                </a:solidFill>
              </a:rPr>
              <a:t> – Geospatial Fisheries Information Network</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Managed by the USFWS Fisheries Program</a:t>
            </a:r>
          </a:p>
          <a:p>
            <a:r>
              <a:rPr lang="en-US" dirty="0" smtClean="0">
                <a:solidFill>
                  <a:schemeClr val="bg1"/>
                </a:solidFill>
              </a:rPr>
              <a:t>Provides assistance to partners for removal or bypassing of fish barriers</a:t>
            </a: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200400"/>
            <a:ext cx="2957512" cy="349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561" y="3174870"/>
            <a:ext cx="4985921"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4823" y="6488668"/>
            <a:ext cx="2772618" cy="369332"/>
          </a:xfrm>
          <a:prstGeom prst="rect">
            <a:avLst/>
          </a:prstGeom>
          <a:solidFill>
            <a:schemeClr val="accent1">
              <a:lumMod val="50000"/>
            </a:schemeClr>
          </a:solidFill>
        </p:spPr>
        <p:txBody>
          <a:bodyPr wrap="none">
            <a:spAutoFit/>
          </a:bodyPr>
          <a:lstStyle/>
          <a:p>
            <a:r>
              <a:rPr lang="en-US" dirty="0" smtClean="0">
                <a:solidFill>
                  <a:schemeClr val="bg1"/>
                </a:solidFill>
              </a:rPr>
              <a:t>http://ecos.fws.gov/geofin/</a:t>
            </a:r>
            <a:endParaRPr lang="en-US" dirty="0">
              <a:solidFill>
                <a:schemeClr val="bg1"/>
              </a:solidFill>
            </a:endParaRPr>
          </a:p>
        </p:txBody>
      </p:sp>
    </p:spTree>
    <p:extLst>
      <p:ext uri="{BB962C8B-B14F-4D97-AF65-F5344CB8AC3E}">
        <p14:creationId xmlns:p14="http://schemas.microsoft.com/office/powerpoint/2010/main" val="1143517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USEPA Waters</a:t>
            </a:r>
            <a:endParaRPr lang="en-US" dirty="0">
              <a:solidFill>
                <a:srgbClr val="FFFF00"/>
              </a:solidFill>
            </a:endParaRPr>
          </a:p>
        </p:txBody>
      </p:sp>
      <p:sp>
        <p:nvSpPr>
          <p:cNvPr id="4" name="Content Placeholder 3"/>
          <p:cNvSpPr>
            <a:spLocks noGrp="1"/>
          </p:cNvSpPr>
          <p:nvPr>
            <p:ph sz="half" idx="1"/>
          </p:nvPr>
        </p:nvSpPr>
        <p:spPr/>
        <p:txBody>
          <a:bodyPr>
            <a:normAutofit lnSpcReduction="10000"/>
          </a:bodyPr>
          <a:lstStyle/>
          <a:p>
            <a:r>
              <a:rPr lang="en-US" dirty="0" smtClean="0">
                <a:solidFill>
                  <a:schemeClr val="bg1"/>
                </a:solidFill>
              </a:rPr>
              <a:t>Watershed Assessment, Tracking &amp; Environmental Results System</a:t>
            </a:r>
          </a:p>
          <a:p>
            <a:pPr lvl="1"/>
            <a:r>
              <a:rPr lang="en-US" dirty="0" smtClean="0">
                <a:solidFill>
                  <a:schemeClr val="bg1"/>
                </a:solidFill>
              </a:rPr>
              <a:t>Links databases to address water quality information concerns</a:t>
            </a:r>
          </a:p>
          <a:p>
            <a:pPr lvl="1"/>
            <a:r>
              <a:rPr lang="en-US" dirty="0" smtClean="0">
                <a:solidFill>
                  <a:schemeClr val="bg1"/>
                </a:solidFill>
              </a:rPr>
              <a:t>Databases includes </a:t>
            </a:r>
            <a:r>
              <a:rPr lang="en-US" dirty="0" err="1" smtClean="0">
                <a:solidFill>
                  <a:schemeClr val="bg1"/>
                </a:solidFill>
              </a:rPr>
              <a:t>NHDPlus</a:t>
            </a:r>
            <a:r>
              <a:rPr lang="en-US" dirty="0" smtClean="0">
                <a:solidFill>
                  <a:schemeClr val="bg1"/>
                </a:solidFill>
              </a:rPr>
              <a:t>, National Elevation Dataset (NED), and the Watershed Boundary Dataset (WBD)</a:t>
            </a:r>
            <a:endParaRPr lang="en-US" dirty="0">
              <a:solidFill>
                <a:schemeClr val="bg1"/>
              </a:solidFill>
            </a:endParaRPr>
          </a:p>
        </p:txBody>
      </p:sp>
      <p:sp>
        <p:nvSpPr>
          <p:cNvPr id="5" name="Content Placeholder 4"/>
          <p:cNvSpPr>
            <a:spLocks noGrp="1"/>
          </p:cNvSpPr>
          <p:nvPr>
            <p:ph sz="half" idx="2"/>
          </p:nvPr>
        </p:nvSpPr>
        <p:spPr/>
        <p:txBody>
          <a:bodyPr>
            <a:normAutofit lnSpcReduction="10000"/>
          </a:bodyPr>
          <a:lstStyle/>
          <a:p>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438400"/>
            <a:ext cx="4523605" cy="2600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2400" y="6400800"/>
            <a:ext cx="8714605" cy="369332"/>
          </a:xfrm>
          <a:prstGeom prst="rect">
            <a:avLst/>
          </a:prstGeom>
        </p:spPr>
        <p:txBody>
          <a:bodyPr wrap="square">
            <a:spAutoFit/>
          </a:bodyPr>
          <a:lstStyle/>
          <a:p>
            <a:r>
              <a:rPr lang="en-US" dirty="0" smtClean="0">
                <a:solidFill>
                  <a:schemeClr val="bg1"/>
                </a:solidFill>
              </a:rPr>
              <a:t>http://water.epa.gov/scitech/datait/tools/waters/index.cfm</a:t>
            </a:r>
            <a:endParaRPr lang="en-US" dirty="0">
              <a:solidFill>
                <a:schemeClr val="bg1"/>
              </a:solidFill>
            </a:endParaRPr>
          </a:p>
        </p:txBody>
      </p:sp>
    </p:spTree>
    <p:extLst>
      <p:ext uri="{BB962C8B-B14F-4D97-AF65-F5344CB8AC3E}">
        <p14:creationId xmlns:p14="http://schemas.microsoft.com/office/powerpoint/2010/main" val="2940529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651</Words>
  <Application>Microsoft Office PowerPoint</Application>
  <PresentationFormat>On-screen Show (4:3)</PresentationFormat>
  <Paragraphs>82</Paragraphs>
  <Slides>14</Slides>
  <Notes>9</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NHD Products and Applications</vt:lpstr>
      <vt:lpstr>USGS Featured Applications</vt:lpstr>
      <vt:lpstr>StreamStats</vt:lpstr>
      <vt:lpstr>StreamStats</vt:lpstr>
      <vt:lpstr>StreamStats by State</vt:lpstr>
      <vt:lpstr>Network Navigation</vt:lpstr>
      <vt:lpstr>ArcGIS Desktop</vt:lpstr>
      <vt:lpstr>GeoFIN – Geospatial Fisheries Information Network</vt:lpstr>
      <vt:lpstr>USEPA Waters</vt:lpstr>
      <vt:lpstr>USFS NRIS Water Module</vt:lpstr>
      <vt:lpstr>NHDPlus</vt:lpstr>
      <vt:lpstr>Streamer</vt:lpstr>
      <vt:lpstr>SPARROW – Spatially Referenced Regressions on Watershed attributes</vt:lpstr>
      <vt:lpstr>Summary</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NHD Applications</dc:title>
  <dc:creator>Daurio, Maya</dc:creator>
  <cp:lastModifiedBy>Troy Blandford</cp:lastModifiedBy>
  <cp:revision>28</cp:revision>
  <dcterms:created xsi:type="dcterms:W3CDTF">2014-03-10T15:04:33Z</dcterms:created>
  <dcterms:modified xsi:type="dcterms:W3CDTF">2014-04-04T17:17:58Z</dcterms:modified>
</cp:coreProperties>
</file>